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1"/>
  </p:notesMasterIdLst>
  <p:handoutMasterIdLst>
    <p:handoutMasterId r:id="rId32"/>
  </p:handoutMasterIdLst>
  <p:sldIdLst>
    <p:sldId id="877" r:id="rId2"/>
    <p:sldId id="849" r:id="rId3"/>
    <p:sldId id="814" r:id="rId4"/>
    <p:sldId id="847" r:id="rId5"/>
    <p:sldId id="815" r:id="rId6"/>
    <p:sldId id="837" r:id="rId7"/>
    <p:sldId id="838" r:id="rId8"/>
    <p:sldId id="839" r:id="rId9"/>
    <p:sldId id="841" r:id="rId10"/>
    <p:sldId id="842" r:id="rId11"/>
    <p:sldId id="840" r:id="rId12"/>
    <p:sldId id="844" r:id="rId13"/>
    <p:sldId id="843" r:id="rId14"/>
    <p:sldId id="869" r:id="rId15"/>
    <p:sldId id="876" r:id="rId16"/>
    <p:sldId id="862" r:id="rId17"/>
    <p:sldId id="882" r:id="rId18"/>
    <p:sldId id="883" r:id="rId19"/>
    <p:sldId id="858" r:id="rId20"/>
    <p:sldId id="859" r:id="rId21"/>
    <p:sldId id="878" r:id="rId22"/>
    <p:sldId id="871" r:id="rId23"/>
    <p:sldId id="879" r:id="rId24"/>
    <p:sldId id="851" r:id="rId25"/>
    <p:sldId id="848" r:id="rId26"/>
    <p:sldId id="856" r:id="rId27"/>
    <p:sldId id="857" r:id="rId28"/>
    <p:sldId id="880" r:id="rId29"/>
    <p:sldId id="881" r:id="rId3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689B25"/>
    <a:srgbClr val="0D97FF"/>
    <a:srgbClr val="0060A8"/>
    <a:srgbClr val="CC0000"/>
    <a:srgbClr val="CC00FF"/>
    <a:srgbClr val="95D02A"/>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760" autoAdjust="0"/>
    <p:restoredTop sz="86919" autoAdjust="0"/>
  </p:normalViewPr>
  <p:slideViewPr>
    <p:cSldViewPr>
      <p:cViewPr varScale="1">
        <p:scale>
          <a:sx n="76" d="100"/>
          <a:sy n="76" d="100"/>
        </p:scale>
        <p:origin x="-9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22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FF663-6ACE-42F5-83DE-A37FF5D80A54}" type="doc">
      <dgm:prSet loTypeId="urn:microsoft.com/office/officeart/2005/8/layout/vList4#2" loCatId="picture" qsTypeId="urn:microsoft.com/office/officeart/2005/8/quickstyle/simple1" qsCatId="simple" csTypeId="urn:microsoft.com/office/officeart/2005/8/colors/accent1_2" csCatId="accent1" phldr="1"/>
      <dgm:spPr/>
      <dgm:t>
        <a:bodyPr/>
        <a:lstStyle/>
        <a:p>
          <a:endParaRPr lang="zh-CN" altLang="en-US"/>
        </a:p>
      </dgm:t>
    </dgm:pt>
    <dgm:pt modelId="{42267D81-9993-4053-B5F4-49A1876DD426}">
      <dgm:prSet phldrT="[文本]"/>
      <dgm:spPr/>
      <dgm:t>
        <a:bodyPr/>
        <a:lstStyle/>
        <a:p>
          <a:r>
            <a:rPr lang="zh-CN" altLang="en-US" dirty="0" smtClean="0"/>
            <a:t>蓝信是利用移动网络承载于云平台之上，面向各企事业单位提供基于组织通讯录为基础应用的的内部沟通协同平台，融合了移动互联网</a:t>
          </a:r>
          <a:r>
            <a:rPr lang="en-US" altLang="zh-CN" dirty="0" smtClean="0"/>
            <a:t>IM</a:t>
          </a:r>
          <a:r>
            <a:rPr lang="zh-CN" altLang="en-US" dirty="0" smtClean="0"/>
            <a:t>即时消息和运营商基础通信（短信、电话）功能，解决和满足各企事业单位移动办公和沟通的需要。</a:t>
          </a:r>
          <a:endParaRPr lang="zh-CN" altLang="en-US" dirty="0"/>
        </a:p>
      </dgm:t>
    </dgm:pt>
    <dgm:pt modelId="{C15E9ADD-9B56-4009-AB62-0032BDF9D7FE}" type="parTrans" cxnId="{96175205-3335-4189-B53A-1666D1FB5087}">
      <dgm:prSet/>
      <dgm:spPr/>
      <dgm:t>
        <a:bodyPr/>
        <a:lstStyle/>
        <a:p>
          <a:endParaRPr lang="zh-CN" altLang="en-US"/>
        </a:p>
      </dgm:t>
    </dgm:pt>
    <dgm:pt modelId="{C3ABCD4B-DA96-4D03-BDAE-E15D8C11BB66}" type="sibTrans" cxnId="{96175205-3335-4189-B53A-1666D1FB5087}">
      <dgm:prSet/>
      <dgm:spPr/>
      <dgm:t>
        <a:bodyPr/>
        <a:lstStyle/>
        <a:p>
          <a:endParaRPr lang="zh-CN" altLang="en-US"/>
        </a:p>
      </dgm:t>
    </dgm:pt>
    <dgm:pt modelId="{82D26674-DB36-42C1-A57C-4D5828410074}" type="pres">
      <dgm:prSet presAssocID="{9EFFF663-6ACE-42F5-83DE-A37FF5D80A54}" presName="linear" presStyleCnt="0">
        <dgm:presLayoutVars>
          <dgm:dir/>
          <dgm:resizeHandles val="exact"/>
        </dgm:presLayoutVars>
      </dgm:prSet>
      <dgm:spPr/>
      <dgm:t>
        <a:bodyPr/>
        <a:lstStyle/>
        <a:p>
          <a:endParaRPr lang="zh-CN" altLang="en-US"/>
        </a:p>
      </dgm:t>
    </dgm:pt>
    <dgm:pt modelId="{8A9F6DF3-E999-4F04-B478-DFBC08D6FA13}" type="pres">
      <dgm:prSet presAssocID="{42267D81-9993-4053-B5F4-49A1876DD426}" presName="comp" presStyleCnt="0"/>
      <dgm:spPr/>
    </dgm:pt>
    <dgm:pt modelId="{1A4A9C7A-5FEA-4039-B5AF-52EBADCDB24C}" type="pres">
      <dgm:prSet presAssocID="{42267D81-9993-4053-B5F4-49A1876DD426}" presName="box" presStyleLbl="node1" presStyleIdx="0" presStyleCnt="1" custLinFactNeighborX="-9386" custLinFactNeighborY="32311"/>
      <dgm:spPr/>
      <dgm:t>
        <a:bodyPr/>
        <a:lstStyle/>
        <a:p>
          <a:endParaRPr lang="zh-CN" altLang="en-US"/>
        </a:p>
      </dgm:t>
    </dgm:pt>
    <dgm:pt modelId="{0C7BF4BA-1FB0-4CC0-A976-B50C9476C597}" type="pres">
      <dgm:prSet presAssocID="{42267D81-9993-4053-B5F4-49A1876DD426}" presName="img" presStyleLbl="fgImgPlace1" presStyleIdx="0" presStyleCnt="1" custScaleX="67872" custScaleY="64655"/>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w="0">
          <a:noFill/>
        </a:ln>
        <a:effectLst>
          <a:outerShdw blurRad="63500" sx="102000" sy="102000" algn="ctr" rotWithShape="0">
            <a:prstClr val="black">
              <a:alpha val="40000"/>
            </a:prstClr>
          </a:outerShdw>
        </a:effectLst>
      </dgm:spPr>
      <dgm:t>
        <a:bodyPr/>
        <a:lstStyle/>
        <a:p>
          <a:endParaRPr lang="zh-CN" altLang="en-US"/>
        </a:p>
      </dgm:t>
    </dgm:pt>
    <dgm:pt modelId="{CA72CF00-3360-43D3-BC03-B795BBBAC7C7}" type="pres">
      <dgm:prSet presAssocID="{42267D81-9993-4053-B5F4-49A1876DD426}" presName="text" presStyleLbl="node1" presStyleIdx="0" presStyleCnt="1">
        <dgm:presLayoutVars>
          <dgm:bulletEnabled val="1"/>
        </dgm:presLayoutVars>
      </dgm:prSet>
      <dgm:spPr/>
      <dgm:t>
        <a:bodyPr/>
        <a:lstStyle/>
        <a:p>
          <a:endParaRPr lang="zh-CN" altLang="en-US"/>
        </a:p>
      </dgm:t>
    </dgm:pt>
  </dgm:ptLst>
  <dgm:cxnLst>
    <dgm:cxn modelId="{96175205-3335-4189-B53A-1666D1FB5087}" srcId="{9EFFF663-6ACE-42F5-83DE-A37FF5D80A54}" destId="{42267D81-9993-4053-B5F4-49A1876DD426}" srcOrd="0" destOrd="0" parTransId="{C15E9ADD-9B56-4009-AB62-0032BDF9D7FE}" sibTransId="{C3ABCD4B-DA96-4D03-BDAE-E15D8C11BB66}"/>
    <dgm:cxn modelId="{767AF2F8-4573-4606-96B0-976E3B1CBD3D}" type="presOf" srcId="{42267D81-9993-4053-B5F4-49A1876DD426}" destId="{1A4A9C7A-5FEA-4039-B5AF-52EBADCDB24C}" srcOrd="0" destOrd="0" presId="urn:microsoft.com/office/officeart/2005/8/layout/vList4#2"/>
    <dgm:cxn modelId="{3AE7E4B0-22D8-441D-8C3F-DE8D7AA18C34}" type="presOf" srcId="{42267D81-9993-4053-B5F4-49A1876DD426}" destId="{CA72CF00-3360-43D3-BC03-B795BBBAC7C7}" srcOrd="1" destOrd="0" presId="urn:microsoft.com/office/officeart/2005/8/layout/vList4#2"/>
    <dgm:cxn modelId="{C4B7EE05-D3AA-4471-8CA3-A30F60FF37D7}" type="presOf" srcId="{9EFFF663-6ACE-42F5-83DE-A37FF5D80A54}" destId="{82D26674-DB36-42C1-A57C-4D5828410074}" srcOrd="0" destOrd="0" presId="urn:microsoft.com/office/officeart/2005/8/layout/vList4#2"/>
    <dgm:cxn modelId="{C759B973-B232-4D8D-B5AB-94BC6257B472}" type="presParOf" srcId="{82D26674-DB36-42C1-A57C-4D5828410074}" destId="{8A9F6DF3-E999-4F04-B478-DFBC08D6FA13}" srcOrd="0" destOrd="0" presId="urn:microsoft.com/office/officeart/2005/8/layout/vList4#2"/>
    <dgm:cxn modelId="{95FDC1DF-BDCC-4FFA-96CD-2C1235978823}" type="presParOf" srcId="{8A9F6DF3-E999-4F04-B478-DFBC08D6FA13}" destId="{1A4A9C7A-5FEA-4039-B5AF-52EBADCDB24C}" srcOrd="0" destOrd="0" presId="urn:microsoft.com/office/officeart/2005/8/layout/vList4#2"/>
    <dgm:cxn modelId="{3D1A08DE-DC1B-4AFF-83DC-CAF4314601FC}" type="presParOf" srcId="{8A9F6DF3-E999-4F04-B478-DFBC08D6FA13}" destId="{0C7BF4BA-1FB0-4CC0-A976-B50C9476C597}" srcOrd="1" destOrd="0" presId="urn:microsoft.com/office/officeart/2005/8/layout/vList4#2"/>
    <dgm:cxn modelId="{C88572C1-EB7D-474F-8BE3-6DF9E9ED7B7C}" type="presParOf" srcId="{8A9F6DF3-E999-4F04-B478-DFBC08D6FA13}" destId="{CA72CF00-3360-43D3-BC03-B795BBBAC7C7}"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D6C3C-9986-496F-B435-319ED8BC134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zh-CN" altLang="en-US"/>
        </a:p>
      </dgm:t>
    </dgm:pt>
    <dgm:pt modelId="{A527A619-E8B5-400B-926C-FC5489B66BD7}">
      <dgm:prSet phldrT="[文本]" custT="1"/>
      <dgm:spPr/>
      <dgm:t>
        <a:bodyPr/>
        <a:lstStyle/>
        <a:p>
          <a:pPr algn="ctr"/>
          <a:r>
            <a:rPr lang="zh-CN" altLang="en-US" sz="1800" b="1" dirty="0" smtClean="0">
              <a:latin typeface="微软雅黑" panose="020B0503020204020204" pitchFamily="34" charset="-122"/>
              <a:ea typeface="微软雅黑" panose="020B0503020204020204" pitchFamily="34" charset="-122"/>
            </a:rPr>
            <a:t>业务受理</a:t>
          </a:r>
          <a:endParaRPr lang="zh-CN" altLang="en-US" sz="1800" b="1" dirty="0">
            <a:latin typeface="微软雅黑" panose="020B0503020204020204" pitchFamily="34" charset="-122"/>
            <a:ea typeface="微软雅黑" panose="020B0503020204020204" pitchFamily="34" charset="-122"/>
          </a:endParaRPr>
        </a:p>
      </dgm:t>
    </dgm:pt>
    <dgm:pt modelId="{A446D198-2F90-4FAD-8BF2-B68605EBEA5E}" type="parTrans" cxnId="{FB9CDFE6-EE76-400A-9791-9DFB24AA8C79}">
      <dgm:prSet/>
      <dgm:spPr/>
      <dgm:t>
        <a:bodyPr/>
        <a:lstStyle/>
        <a:p>
          <a:endParaRPr lang="zh-CN" altLang="en-US">
            <a:latin typeface="微软雅黑" panose="020B0503020204020204" pitchFamily="34" charset="-122"/>
            <a:ea typeface="微软雅黑" panose="020B0503020204020204" pitchFamily="34" charset="-122"/>
          </a:endParaRPr>
        </a:p>
      </dgm:t>
    </dgm:pt>
    <dgm:pt modelId="{636CA7CC-CB8E-454E-AC74-97CF3DBC76E4}" type="sibTrans" cxnId="{FB9CDFE6-EE76-400A-9791-9DFB24AA8C79}">
      <dgm:prSet/>
      <dgm:spPr/>
      <dgm:t>
        <a:bodyPr/>
        <a:lstStyle/>
        <a:p>
          <a:endParaRPr lang="zh-CN" altLang="en-US">
            <a:latin typeface="微软雅黑" panose="020B0503020204020204" pitchFamily="34" charset="-122"/>
            <a:ea typeface="微软雅黑" panose="020B0503020204020204" pitchFamily="34" charset="-122"/>
          </a:endParaRPr>
        </a:p>
      </dgm:t>
    </dgm:pt>
    <dgm:pt modelId="{B2C5BCA9-0B93-4B1A-BD4D-158CB54070E2}">
      <dgm:prSet phldrT="[文本]" custT="1"/>
      <dgm:spPr/>
      <dgm:t>
        <a:bodyPr/>
        <a:lstStyle/>
        <a:p>
          <a:pPr algn="ctr"/>
          <a:r>
            <a:rPr lang="zh-CN" altLang="en-US" sz="1800" b="1" dirty="0" smtClean="0">
              <a:latin typeface="微软雅黑" panose="020B0503020204020204" pitchFamily="34" charset="-122"/>
              <a:ea typeface="微软雅黑" panose="020B0503020204020204" pitchFamily="34" charset="-122"/>
            </a:rPr>
            <a:t>工单上报</a:t>
          </a:r>
          <a:endParaRPr lang="zh-CN" altLang="en-US" sz="1800" b="1" dirty="0">
            <a:latin typeface="微软雅黑" panose="020B0503020204020204" pitchFamily="34" charset="-122"/>
            <a:ea typeface="微软雅黑" panose="020B0503020204020204" pitchFamily="34" charset="-122"/>
          </a:endParaRPr>
        </a:p>
      </dgm:t>
    </dgm:pt>
    <dgm:pt modelId="{80AE5AB1-E5A4-4831-AE4C-A6A08D31F790}" type="parTrans" cxnId="{F1B49BC4-BB76-47A4-8764-2D18D1A4F76A}">
      <dgm:prSet/>
      <dgm:spPr/>
      <dgm:t>
        <a:bodyPr/>
        <a:lstStyle/>
        <a:p>
          <a:endParaRPr lang="zh-CN" altLang="en-US">
            <a:latin typeface="微软雅黑" panose="020B0503020204020204" pitchFamily="34" charset="-122"/>
            <a:ea typeface="微软雅黑" panose="020B0503020204020204" pitchFamily="34" charset="-122"/>
          </a:endParaRPr>
        </a:p>
      </dgm:t>
    </dgm:pt>
    <dgm:pt modelId="{8FC671F8-C086-420F-8242-3FF15CD085A5}" type="sibTrans" cxnId="{F1B49BC4-BB76-47A4-8764-2D18D1A4F76A}">
      <dgm:prSet/>
      <dgm:spPr/>
      <dgm:t>
        <a:bodyPr/>
        <a:lstStyle/>
        <a:p>
          <a:endParaRPr lang="zh-CN" altLang="en-US">
            <a:latin typeface="微软雅黑" panose="020B0503020204020204" pitchFamily="34" charset="-122"/>
            <a:ea typeface="微软雅黑" panose="020B0503020204020204" pitchFamily="34" charset="-122"/>
          </a:endParaRPr>
        </a:p>
      </dgm:t>
    </dgm:pt>
    <dgm:pt modelId="{5C385976-D0DA-4FFA-973C-418ECD3F7416}">
      <dgm:prSet phldrT="[文本]" custT="1"/>
      <dgm:spPr/>
      <dgm:t>
        <a:bodyPr/>
        <a:lstStyle/>
        <a:p>
          <a:pPr algn="ctr"/>
          <a:r>
            <a:rPr lang="zh-CN" altLang="en-US" sz="1800" b="1" dirty="0" smtClean="0">
              <a:latin typeface="微软雅黑" panose="020B0503020204020204" pitchFamily="34" charset="-122"/>
              <a:ea typeface="微软雅黑" panose="020B0503020204020204" pitchFamily="34" charset="-122"/>
            </a:rPr>
            <a:t>省分公司</a:t>
          </a:r>
          <a:endParaRPr lang="zh-CN" altLang="en-US" sz="1800" b="1" dirty="0">
            <a:latin typeface="微软雅黑" panose="020B0503020204020204" pitchFamily="34" charset="-122"/>
            <a:ea typeface="微软雅黑" panose="020B0503020204020204" pitchFamily="34" charset="-122"/>
          </a:endParaRPr>
        </a:p>
      </dgm:t>
    </dgm:pt>
    <dgm:pt modelId="{760279C5-4AE5-449A-B366-31298E44C869}" type="parTrans" cxnId="{4196C11E-4067-4D1D-AB07-A4260074869B}">
      <dgm:prSet/>
      <dgm:spPr/>
      <dgm:t>
        <a:bodyPr/>
        <a:lstStyle/>
        <a:p>
          <a:endParaRPr lang="zh-CN" altLang="en-US">
            <a:latin typeface="微软雅黑" panose="020B0503020204020204" pitchFamily="34" charset="-122"/>
            <a:ea typeface="微软雅黑" panose="020B0503020204020204" pitchFamily="34" charset="-122"/>
          </a:endParaRPr>
        </a:p>
      </dgm:t>
    </dgm:pt>
    <dgm:pt modelId="{E58C5FBA-E16F-4725-BA10-FAF6BFDBB9DB}" type="sibTrans" cxnId="{4196C11E-4067-4D1D-AB07-A4260074869B}">
      <dgm:prSet/>
      <dgm:spPr/>
      <dgm:t>
        <a:bodyPr/>
        <a:lstStyle/>
        <a:p>
          <a:endParaRPr lang="zh-CN" altLang="en-US">
            <a:latin typeface="微软雅黑" panose="020B0503020204020204" pitchFamily="34" charset="-122"/>
            <a:ea typeface="微软雅黑" panose="020B0503020204020204" pitchFamily="34" charset="-122"/>
          </a:endParaRPr>
        </a:p>
      </dgm:t>
    </dgm:pt>
    <dgm:pt modelId="{A39D981A-C023-4395-AC02-3ED051B1841E}">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开通蓝信</a:t>
          </a:r>
          <a:endParaRPr lang="zh-CN" altLang="en-US" sz="1400" dirty="0">
            <a:latin typeface="微软雅黑" panose="020B0503020204020204" pitchFamily="34" charset="-122"/>
            <a:ea typeface="微软雅黑" panose="020B0503020204020204" pitchFamily="34" charset="-122"/>
          </a:endParaRPr>
        </a:p>
      </dgm:t>
    </dgm:pt>
    <dgm:pt modelId="{98750D78-4AB2-436C-B69D-575A4B02C382}" type="parTrans" cxnId="{F81E5EAD-EBE4-42A6-AB5B-268CDC196DF4}">
      <dgm:prSet/>
      <dgm:spPr/>
      <dgm:t>
        <a:bodyPr/>
        <a:lstStyle/>
        <a:p>
          <a:endParaRPr lang="zh-CN" altLang="en-US">
            <a:latin typeface="微软雅黑" panose="020B0503020204020204" pitchFamily="34" charset="-122"/>
            <a:ea typeface="微软雅黑" panose="020B0503020204020204" pitchFamily="34" charset="-122"/>
          </a:endParaRPr>
        </a:p>
      </dgm:t>
    </dgm:pt>
    <dgm:pt modelId="{5E1A8058-11C5-44FE-8EAF-12AADC4E306F}" type="sibTrans" cxnId="{F81E5EAD-EBE4-42A6-AB5B-268CDC196DF4}">
      <dgm:prSet/>
      <dgm:spPr/>
      <dgm:t>
        <a:bodyPr/>
        <a:lstStyle/>
        <a:p>
          <a:endParaRPr lang="zh-CN" altLang="en-US">
            <a:latin typeface="微软雅黑" panose="020B0503020204020204" pitchFamily="34" charset="-122"/>
            <a:ea typeface="微软雅黑" panose="020B0503020204020204" pitchFamily="34" charset="-122"/>
          </a:endParaRPr>
        </a:p>
      </dgm:t>
    </dgm:pt>
    <dgm:pt modelId="{05C72E90-4062-446D-A5F0-05353583EC34}">
      <dgm:prSet custT="1"/>
      <dgm:spPr/>
      <dgm:t>
        <a:bodyPr/>
        <a:lstStyle/>
        <a:p>
          <a:pPr algn="ctr"/>
          <a:r>
            <a:rPr lang="zh-CN" altLang="en-US" sz="1800" b="1" dirty="0" smtClean="0">
              <a:latin typeface="微软雅黑" panose="020B0503020204020204" pitchFamily="34" charset="-122"/>
              <a:ea typeface="微软雅黑" panose="020B0503020204020204" pitchFamily="34" charset="-122"/>
            </a:rPr>
            <a:t>申请人</a:t>
          </a:r>
          <a:endParaRPr lang="zh-CN" altLang="en-US" sz="1800" b="1" dirty="0">
            <a:latin typeface="微软雅黑" panose="020B0503020204020204" pitchFamily="34" charset="-122"/>
            <a:ea typeface="微软雅黑" panose="020B0503020204020204" pitchFamily="34" charset="-122"/>
          </a:endParaRPr>
        </a:p>
      </dgm:t>
    </dgm:pt>
    <dgm:pt modelId="{EE97838F-AB4B-4B2A-A2DD-886FAD018647}" type="parTrans" cxnId="{9F417ACD-555F-4A9C-AE7E-5C2126D74149}">
      <dgm:prSet/>
      <dgm:spPr/>
      <dgm:t>
        <a:bodyPr/>
        <a:lstStyle/>
        <a:p>
          <a:endParaRPr lang="zh-CN" altLang="en-US">
            <a:latin typeface="微软雅黑" panose="020B0503020204020204" pitchFamily="34" charset="-122"/>
            <a:ea typeface="微软雅黑" panose="020B0503020204020204" pitchFamily="34" charset="-122"/>
          </a:endParaRPr>
        </a:p>
      </dgm:t>
    </dgm:pt>
    <dgm:pt modelId="{49182791-73CE-48E8-ADA3-A194965D98F7}" type="sibTrans" cxnId="{9F417ACD-555F-4A9C-AE7E-5C2126D74149}">
      <dgm:prSet/>
      <dgm:spPr/>
      <dgm:t>
        <a:bodyPr/>
        <a:lstStyle/>
        <a:p>
          <a:endParaRPr lang="zh-CN" altLang="en-US">
            <a:latin typeface="微软雅黑" panose="020B0503020204020204" pitchFamily="34" charset="-122"/>
            <a:ea typeface="微软雅黑" panose="020B0503020204020204" pitchFamily="34" charset="-122"/>
          </a:endParaRPr>
        </a:p>
      </dgm:t>
    </dgm:pt>
    <dgm:pt modelId="{0BFE762F-0D42-4CE5-BB5D-A1EF225E285A}">
      <dgm:prSet phldrT="[文本]" custT="1"/>
      <dgm:spPr/>
      <dgm:t>
        <a:bodyPr/>
        <a:lstStyle/>
        <a:p>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企业通讯录</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dgm:t>
    </dgm:pt>
    <dgm:pt modelId="{300C87CE-539E-4F5F-971B-5211553DFD1B}" type="parTrans" cxnId="{D320914D-D246-42AE-9FF9-7F18D69B55E6}">
      <dgm:prSet/>
      <dgm:spPr/>
      <dgm:t>
        <a:bodyPr/>
        <a:lstStyle/>
        <a:p>
          <a:endParaRPr lang="zh-CN" altLang="en-US">
            <a:latin typeface="微软雅黑" panose="020B0503020204020204" pitchFamily="34" charset="-122"/>
            <a:ea typeface="微软雅黑" panose="020B0503020204020204" pitchFamily="34" charset="-122"/>
          </a:endParaRPr>
        </a:p>
      </dgm:t>
    </dgm:pt>
    <dgm:pt modelId="{B07BD2D6-360C-4B49-A465-9350932FE7BA}" type="sibTrans" cxnId="{D320914D-D246-42AE-9FF9-7F18D69B55E6}">
      <dgm:prSet/>
      <dgm:spPr/>
      <dgm:t>
        <a:bodyPr/>
        <a:lstStyle/>
        <a:p>
          <a:endParaRPr lang="zh-CN" altLang="en-US">
            <a:latin typeface="微软雅黑" panose="020B0503020204020204" pitchFamily="34" charset="-122"/>
            <a:ea typeface="微软雅黑" panose="020B0503020204020204" pitchFamily="34" charset="-122"/>
          </a:endParaRPr>
        </a:p>
      </dgm:t>
    </dgm:pt>
    <dgm:pt modelId="{2D909E37-885A-4E90-A563-976BF4F36206}">
      <dgm:prSet phldrT="[文本]" custT="1"/>
      <dgm:spPr/>
      <dgm:t>
        <a:bodyPr/>
        <a:lstStyle/>
        <a:p>
          <a:r>
            <a:rPr lang="en-US" altLang="zh-CN"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个</a:t>
          </a:r>
          <a:r>
            <a:rPr lang="zh-CN" altLang="en-US" sz="1400" dirty="0" smtClean="0">
              <a:latin typeface="微软雅黑" panose="020B0503020204020204" pitchFamily="34" charset="-122"/>
              <a:ea typeface="微软雅黑" panose="020B0503020204020204" pitchFamily="34" charset="-122"/>
            </a:rPr>
            <a:t>工作日</a:t>
          </a:r>
          <a:endParaRPr lang="zh-CN" altLang="en-US" sz="1400" dirty="0">
            <a:latin typeface="微软雅黑" panose="020B0503020204020204" pitchFamily="34" charset="-122"/>
            <a:ea typeface="微软雅黑" panose="020B0503020204020204" pitchFamily="34" charset="-122"/>
          </a:endParaRPr>
        </a:p>
      </dgm:t>
    </dgm:pt>
    <dgm:pt modelId="{54305DE6-FFF6-46A6-9BB0-C7BE0F7D4468}" type="parTrans" cxnId="{BA1B860F-B248-482F-B6E9-1E75DCE260AF}">
      <dgm:prSet/>
      <dgm:spPr/>
      <dgm:t>
        <a:bodyPr/>
        <a:lstStyle/>
        <a:p>
          <a:endParaRPr lang="zh-CN" altLang="en-US">
            <a:latin typeface="微软雅黑" panose="020B0503020204020204" pitchFamily="34" charset="-122"/>
            <a:ea typeface="微软雅黑" panose="020B0503020204020204" pitchFamily="34" charset="-122"/>
          </a:endParaRPr>
        </a:p>
      </dgm:t>
    </dgm:pt>
    <dgm:pt modelId="{A478EE84-1E51-4C75-A43B-760107BEBFDE}" type="sibTrans" cxnId="{BA1B860F-B248-482F-B6E9-1E75DCE260AF}">
      <dgm:prSet/>
      <dgm:spPr/>
      <dgm:t>
        <a:bodyPr/>
        <a:lstStyle/>
        <a:p>
          <a:endParaRPr lang="zh-CN" altLang="en-US">
            <a:latin typeface="微软雅黑" panose="020B0503020204020204" pitchFamily="34" charset="-122"/>
            <a:ea typeface="微软雅黑" panose="020B0503020204020204" pitchFamily="34" charset="-122"/>
          </a:endParaRPr>
        </a:p>
      </dgm:t>
    </dgm:pt>
    <dgm:pt modelId="{E52F024B-03D0-4AC9-B311-ABDA29A822C3}">
      <dgm:prSet custT="1"/>
      <dgm:spPr/>
      <dgm:t>
        <a:bodyPr/>
        <a:lstStyle/>
        <a:p>
          <a:r>
            <a:rPr lang="zh-CN" altLang="en-US" sz="1400" dirty="0" smtClean="0">
              <a:latin typeface="微软雅黑" panose="020B0503020204020204" pitchFamily="34" charset="-122"/>
              <a:ea typeface="微软雅黑" panose="020B0503020204020204" pitchFamily="34" charset="-122"/>
            </a:rPr>
            <a:t>蓝信开通信息</a:t>
          </a:r>
          <a:endParaRPr lang="zh-CN" altLang="en-US" sz="1400" dirty="0">
            <a:latin typeface="微软雅黑" panose="020B0503020204020204" pitchFamily="34" charset="-122"/>
            <a:ea typeface="微软雅黑" panose="020B0503020204020204" pitchFamily="34" charset="-122"/>
          </a:endParaRPr>
        </a:p>
      </dgm:t>
    </dgm:pt>
    <dgm:pt modelId="{34889E7A-99A6-4A64-881E-37AF30D05EFF}" type="parTrans" cxnId="{A32C8791-2537-4F3A-824F-FDDFDC96EA93}">
      <dgm:prSet/>
      <dgm:spPr/>
      <dgm:t>
        <a:bodyPr/>
        <a:lstStyle/>
        <a:p>
          <a:endParaRPr lang="zh-CN" altLang="en-US">
            <a:latin typeface="微软雅黑" panose="020B0503020204020204" pitchFamily="34" charset="-122"/>
            <a:ea typeface="微软雅黑" panose="020B0503020204020204" pitchFamily="34" charset="-122"/>
          </a:endParaRPr>
        </a:p>
      </dgm:t>
    </dgm:pt>
    <dgm:pt modelId="{061717CB-33EA-44F3-B11D-217124AF930B}" type="sibTrans" cxnId="{A32C8791-2537-4F3A-824F-FDDFDC96EA93}">
      <dgm:prSet/>
      <dgm:spPr/>
      <dgm:t>
        <a:bodyPr/>
        <a:lstStyle/>
        <a:p>
          <a:endParaRPr lang="zh-CN" altLang="en-US">
            <a:latin typeface="微软雅黑" panose="020B0503020204020204" pitchFamily="34" charset="-122"/>
            <a:ea typeface="微软雅黑" panose="020B0503020204020204" pitchFamily="34" charset="-122"/>
          </a:endParaRPr>
        </a:p>
      </dgm:t>
    </dgm:pt>
    <dgm:pt modelId="{382B39EF-A6DB-4E66-9749-FD27AE8B1524}">
      <dgm:prSet custT="1"/>
      <dgm:spPr/>
      <dgm:t>
        <a:bodyPr/>
        <a:lstStyle/>
        <a:p>
          <a:r>
            <a:rPr lang="zh-CN" altLang="en-US" sz="1400" dirty="0" smtClean="0">
              <a:latin typeface="微软雅黑" panose="020B0503020204020204" pitchFamily="34" charset="-122"/>
              <a:ea typeface="微软雅黑" panose="020B0503020204020204" pitchFamily="34" charset="-122"/>
            </a:rPr>
            <a:t>安装等注意事项</a:t>
          </a:r>
          <a:endParaRPr lang="zh-CN" altLang="en-US" sz="1400" dirty="0">
            <a:latin typeface="微软雅黑" panose="020B0503020204020204" pitchFamily="34" charset="-122"/>
            <a:ea typeface="微软雅黑" panose="020B0503020204020204" pitchFamily="34" charset="-122"/>
          </a:endParaRPr>
        </a:p>
      </dgm:t>
    </dgm:pt>
    <dgm:pt modelId="{B6A9FC95-3DEB-4287-88F8-87FCA7260A60}" type="parTrans" cxnId="{3A196E13-D08F-4C71-BAF8-00546E8421A6}">
      <dgm:prSet/>
      <dgm:spPr/>
      <dgm:t>
        <a:bodyPr/>
        <a:lstStyle/>
        <a:p>
          <a:endParaRPr lang="zh-CN" altLang="en-US">
            <a:latin typeface="微软雅黑" panose="020B0503020204020204" pitchFamily="34" charset="-122"/>
            <a:ea typeface="微软雅黑" panose="020B0503020204020204" pitchFamily="34" charset="-122"/>
          </a:endParaRPr>
        </a:p>
      </dgm:t>
    </dgm:pt>
    <dgm:pt modelId="{D5CC7377-3158-4A32-82BD-87759234B19C}" type="sibTrans" cxnId="{3A196E13-D08F-4C71-BAF8-00546E8421A6}">
      <dgm:prSet/>
      <dgm:spPr/>
      <dgm:t>
        <a:bodyPr/>
        <a:lstStyle/>
        <a:p>
          <a:endParaRPr lang="zh-CN" altLang="en-US">
            <a:latin typeface="微软雅黑" panose="020B0503020204020204" pitchFamily="34" charset="-122"/>
            <a:ea typeface="微软雅黑" panose="020B0503020204020204" pitchFamily="34" charset="-122"/>
          </a:endParaRPr>
        </a:p>
      </dgm:t>
    </dgm:pt>
    <dgm:pt modelId="{180F950A-1A60-431E-A384-787BA513E63E}">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将</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个文件以工单形式上报至省分公司集团客户事业部</a:t>
          </a:r>
          <a:endParaRPr lang="zh-CN" altLang="en-US" sz="1400" dirty="0">
            <a:latin typeface="微软雅黑" panose="020B0503020204020204" pitchFamily="34" charset="-122"/>
            <a:ea typeface="微软雅黑" panose="020B0503020204020204" pitchFamily="34" charset="-122"/>
          </a:endParaRPr>
        </a:p>
      </dgm:t>
    </dgm:pt>
    <dgm:pt modelId="{9AEA94DB-743F-40E1-9097-784EE4E5A964}" type="parTrans" cxnId="{6773BC49-54CF-4CD8-8346-C86D3CF19F7B}">
      <dgm:prSet/>
      <dgm:spPr/>
      <dgm:t>
        <a:bodyPr/>
        <a:lstStyle/>
        <a:p>
          <a:endParaRPr lang="zh-CN" altLang="en-US"/>
        </a:p>
      </dgm:t>
    </dgm:pt>
    <dgm:pt modelId="{EEE2CC40-4C4F-4EF9-B7B6-D75BC6D6886E}" type="sibTrans" cxnId="{6773BC49-54CF-4CD8-8346-C86D3CF19F7B}">
      <dgm:prSet/>
      <dgm:spPr/>
      <dgm:t>
        <a:bodyPr/>
        <a:lstStyle/>
        <a:p>
          <a:endParaRPr lang="zh-CN" altLang="en-US"/>
        </a:p>
      </dgm:t>
    </dgm:pt>
    <dgm:pt modelId="{E68B322C-29B7-48B1-8E3F-9A5D51BDEE8A}">
      <dgm:prSet phldrT="[文本]" custT="1"/>
      <dgm:spPr/>
      <dgm:t>
        <a:bodyPr/>
        <a:lstStyle/>
        <a:p>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蓝信企业客户开户登记表</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dgm:t>
    </dgm:pt>
    <dgm:pt modelId="{132664CF-2F02-4FF7-91E3-19A46665C986}" type="parTrans" cxnId="{673745BC-7493-47DE-BACF-89503046C612}">
      <dgm:prSet/>
      <dgm:spPr/>
      <dgm:t>
        <a:bodyPr/>
        <a:lstStyle/>
        <a:p>
          <a:endParaRPr lang="zh-CN" altLang="en-US"/>
        </a:p>
      </dgm:t>
    </dgm:pt>
    <dgm:pt modelId="{8F74EDFD-4389-4A73-B80A-B19D6A0CF102}" type="sibTrans" cxnId="{673745BC-7493-47DE-BACF-89503046C612}">
      <dgm:prSet/>
      <dgm:spPr/>
      <dgm:t>
        <a:bodyPr/>
        <a:lstStyle/>
        <a:p>
          <a:endParaRPr lang="zh-CN" altLang="en-US"/>
        </a:p>
      </dgm:t>
    </dgm:pt>
    <dgm:pt modelId="{BAE10B55-016E-4D95-97D5-2B741CE62A80}" type="pres">
      <dgm:prSet presAssocID="{CBBD6C3C-9986-496F-B435-319ED8BC134D}" presName="linearFlow" presStyleCnt="0">
        <dgm:presLayoutVars>
          <dgm:dir/>
          <dgm:animLvl val="lvl"/>
          <dgm:resizeHandles val="exact"/>
        </dgm:presLayoutVars>
      </dgm:prSet>
      <dgm:spPr/>
      <dgm:t>
        <a:bodyPr/>
        <a:lstStyle/>
        <a:p>
          <a:endParaRPr lang="zh-CN" altLang="en-US"/>
        </a:p>
      </dgm:t>
    </dgm:pt>
    <dgm:pt modelId="{04104874-83BF-4D78-A02A-C8292C59DC38}" type="pres">
      <dgm:prSet presAssocID="{A527A619-E8B5-400B-926C-FC5489B66BD7}" presName="composite" presStyleCnt="0"/>
      <dgm:spPr/>
    </dgm:pt>
    <dgm:pt modelId="{B0283AD1-B066-40A0-ABAF-F16FBB9B9801}" type="pres">
      <dgm:prSet presAssocID="{A527A619-E8B5-400B-926C-FC5489B66BD7}" presName="parTx" presStyleLbl="node1" presStyleIdx="0" presStyleCnt="4">
        <dgm:presLayoutVars>
          <dgm:chMax val="0"/>
          <dgm:chPref val="0"/>
          <dgm:bulletEnabled val="1"/>
        </dgm:presLayoutVars>
      </dgm:prSet>
      <dgm:spPr/>
      <dgm:t>
        <a:bodyPr/>
        <a:lstStyle/>
        <a:p>
          <a:endParaRPr lang="zh-CN" altLang="en-US"/>
        </a:p>
      </dgm:t>
    </dgm:pt>
    <dgm:pt modelId="{43555240-C292-4F91-82C0-D3AE11906215}" type="pres">
      <dgm:prSet presAssocID="{A527A619-E8B5-400B-926C-FC5489B66BD7}" presName="parSh" presStyleLbl="node1" presStyleIdx="0" presStyleCnt="4"/>
      <dgm:spPr/>
      <dgm:t>
        <a:bodyPr/>
        <a:lstStyle/>
        <a:p>
          <a:endParaRPr lang="zh-CN" altLang="en-US"/>
        </a:p>
      </dgm:t>
    </dgm:pt>
    <dgm:pt modelId="{583E39A3-AA97-4EA7-B90A-C2A80120E743}" type="pres">
      <dgm:prSet presAssocID="{A527A619-E8B5-400B-926C-FC5489B66BD7}" presName="desTx" presStyleLbl="fgAcc1" presStyleIdx="0" presStyleCnt="4" custScaleX="116143" custScaleY="78767" custLinFactNeighborY="-10347">
        <dgm:presLayoutVars>
          <dgm:bulletEnabled val="1"/>
        </dgm:presLayoutVars>
      </dgm:prSet>
      <dgm:spPr/>
      <dgm:t>
        <a:bodyPr/>
        <a:lstStyle/>
        <a:p>
          <a:endParaRPr lang="zh-CN" altLang="en-US"/>
        </a:p>
      </dgm:t>
    </dgm:pt>
    <dgm:pt modelId="{C45FC400-3322-485D-95F7-84F600BC846B}" type="pres">
      <dgm:prSet presAssocID="{636CA7CC-CB8E-454E-AC74-97CF3DBC76E4}" presName="sibTrans" presStyleLbl="sibTrans2D1" presStyleIdx="0" presStyleCnt="3"/>
      <dgm:spPr/>
      <dgm:t>
        <a:bodyPr/>
        <a:lstStyle/>
        <a:p>
          <a:endParaRPr lang="zh-CN" altLang="en-US"/>
        </a:p>
      </dgm:t>
    </dgm:pt>
    <dgm:pt modelId="{895CA446-D8AB-46B8-8551-9E84A8D22093}" type="pres">
      <dgm:prSet presAssocID="{636CA7CC-CB8E-454E-AC74-97CF3DBC76E4}" presName="connTx" presStyleLbl="sibTrans2D1" presStyleIdx="0" presStyleCnt="3"/>
      <dgm:spPr/>
      <dgm:t>
        <a:bodyPr/>
        <a:lstStyle/>
        <a:p>
          <a:endParaRPr lang="zh-CN" altLang="en-US"/>
        </a:p>
      </dgm:t>
    </dgm:pt>
    <dgm:pt modelId="{EE1D6388-DA8A-47B9-8732-4819B1C26638}" type="pres">
      <dgm:prSet presAssocID="{B2C5BCA9-0B93-4B1A-BD4D-158CB54070E2}" presName="composite" presStyleCnt="0"/>
      <dgm:spPr/>
    </dgm:pt>
    <dgm:pt modelId="{4652BECE-9486-4E65-AEE7-3D7C347E5E30}" type="pres">
      <dgm:prSet presAssocID="{B2C5BCA9-0B93-4B1A-BD4D-158CB54070E2}" presName="parTx" presStyleLbl="node1" presStyleIdx="0" presStyleCnt="4">
        <dgm:presLayoutVars>
          <dgm:chMax val="0"/>
          <dgm:chPref val="0"/>
          <dgm:bulletEnabled val="1"/>
        </dgm:presLayoutVars>
      </dgm:prSet>
      <dgm:spPr/>
      <dgm:t>
        <a:bodyPr/>
        <a:lstStyle/>
        <a:p>
          <a:endParaRPr lang="zh-CN" altLang="en-US"/>
        </a:p>
      </dgm:t>
    </dgm:pt>
    <dgm:pt modelId="{6AD4B9F3-CECA-49A2-A088-F47A8A091A92}" type="pres">
      <dgm:prSet presAssocID="{B2C5BCA9-0B93-4B1A-BD4D-158CB54070E2}" presName="parSh" presStyleLbl="node1" presStyleIdx="1" presStyleCnt="4"/>
      <dgm:spPr/>
      <dgm:t>
        <a:bodyPr/>
        <a:lstStyle/>
        <a:p>
          <a:endParaRPr lang="zh-CN" altLang="en-US"/>
        </a:p>
      </dgm:t>
    </dgm:pt>
    <dgm:pt modelId="{956257EE-3F8B-44C7-A2EE-CA7FB1713A0F}" type="pres">
      <dgm:prSet presAssocID="{B2C5BCA9-0B93-4B1A-BD4D-158CB54070E2}" presName="desTx" presStyleLbl="fgAcc1" presStyleIdx="1" presStyleCnt="4" custScaleX="116143" custScaleY="78767" custLinFactNeighborY="-10347">
        <dgm:presLayoutVars>
          <dgm:bulletEnabled val="1"/>
        </dgm:presLayoutVars>
      </dgm:prSet>
      <dgm:spPr/>
      <dgm:t>
        <a:bodyPr/>
        <a:lstStyle/>
        <a:p>
          <a:endParaRPr lang="zh-CN" altLang="en-US"/>
        </a:p>
      </dgm:t>
    </dgm:pt>
    <dgm:pt modelId="{E57F296E-3BBD-430D-A619-A7C9702C14EC}" type="pres">
      <dgm:prSet presAssocID="{8FC671F8-C086-420F-8242-3FF15CD085A5}" presName="sibTrans" presStyleLbl="sibTrans2D1" presStyleIdx="1" presStyleCnt="3"/>
      <dgm:spPr/>
      <dgm:t>
        <a:bodyPr/>
        <a:lstStyle/>
        <a:p>
          <a:endParaRPr lang="zh-CN" altLang="en-US"/>
        </a:p>
      </dgm:t>
    </dgm:pt>
    <dgm:pt modelId="{AF8EEA9D-5ED0-4BD8-9811-661B9618FB5B}" type="pres">
      <dgm:prSet presAssocID="{8FC671F8-C086-420F-8242-3FF15CD085A5}" presName="connTx" presStyleLbl="sibTrans2D1" presStyleIdx="1" presStyleCnt="3"/>
      <dgm:spPr/>
      <dgm:t>
        <a:bodyPr/>
        <a:lstStyle/>
        <a:p>
          <a:endParaRPr lang="zh-CN" altLang="en-US"/>
        </a:p>
      </dgm:t>
    </dgm:pt>
    <dgm:pt modelId="{82CD7217-97BB-4E94-8DB6-413C91CB61D3}" type="pres">
      <dgm:prSet presAssocID="{5C385976-D0DA-4FFA-973C-418ECD3F7416}" presName="composite" presStyleCnt="0"/>
      <dgm:spPr/>
    </dgm:pt>
    <dgm:pt modelId="{A2FFCAEA-3465-4466-B85F-005C5287C745}" type="pres">
      <dgm:prSet presAssocID="{5C385976-D0DA-4FFA-973C-418ECD3F7416}" presName="parTx" presStyleLbl="node1" presStyleIdx="1" presStyleCnt="4">
        <dgm:presLayoutVars>
          <dgm:chMax val="0"/>
          <dgm:chPref val="0"/>
          <dgm:bulletEnabled val="1"/>
        </dgm:presLayoutVars>
      </dgm:prSet>
      <dgm:spPr/>
      <dgm:t>
        <a:bodyPr/>
        <a:lstStyle/>
        <a:p>
          <a:endParaRPr lang="zh-CN" altLang="en-US"/>
        </a:p>
      </dgm:t>
    </dgm:pt>
    <dgm:pt modelId="{55D59154-AC9F-464F-8490-F7C424C128D9}" type="pres">
      <dgm:prSet presAssocID="{5C385976-D0DA-4FFA-973C-418ECD3F7416}" presName="parSh" presStyleLbl="node1" presStyleIdx="2" presStyleCnt="4"/>
      <dgm:spPr/>
      <dgm:t>
        <a:bodyPr/>
        <a:lstStyle/>
        <a:p>
          <a:endParaRPr lang="zh-CN" altLang="en-US"/>
        </a:p>
      </dgm:t>
    </dgm:pt>
    <dgm:pt modelId="{6E4FE7B9-0F3F-4B3C-AEC9-5341AC11F3C6}" type="pres">
      <dgm:prSet presAssocID="{5C385976-D0DA-4FFA-973C-418ECD3F7416}" presName="desTx" presStyleLbl="fgAcc1" presStyleIdx="2" presStyleCnt="4" custScaleX="116143" custScaleY="78767" custLinFactNeighborY="-10347">
        <dgm:presLayoutVars>
          <dgm:bulletEnabled val="1"/>
        </dgm:presLayoutVars>
      </dgm:prSet>
      <dgm:spPr/>
      <dgm:t>
        <a:bodyPr/>
        <a:lstStyle/>
        <a:p>
          <a:endParaRPr lang="zh-CN" altLang="en-US"/>
        </a:p>
      </dgm:t>
    </dgm:pt>
    <dgm:pt modelId="{92EAB621-4112-45A4-88BF-382A21B4C7F6}" type="pres">
      <dgm:prSet presAssocID="{E58C5FBA-E16F-4725-BA10-FAF6BFDBB9DB}" presName="sibTrans" presStyleLbl="sibTrans2D1" presStyleIdx="2" presStyleCnt="3"/>
      <dgm:spPr/>
      <dgm:t>
        <a:bodyPr/>
        <a:lstStyle/>
        <a:p>
          <a:endParaRPr lang="zh-CN" altLang="en-US"/>
        </a:p>
      </dgm:t>
    </dgm:pt>
    <dgm:pt modelId="{F0AC16CA-AAC6-46CC-8422-2B94B2132FB4}" type="pres">
      <dgm:prSet presAssocID="{E58C5FBA-E16F-4725-BA10-FAF6BFDBB9DB}" presName="connTx" presStyleLbl="sibTrans2D1" presStyleIdx="2" presStyleCnt="3"/>
      <dgm:spPr/>
      <dgm:t>
        <a:bodyPr/>
        <a:lstStyle/>
        <a:p>
          <a:endParaRPr lang="zh-CN" altLang="en-US"/>
        </a:p>
      </dgm:t>
    </dgm:pt>
    <dgm:pt modelId="{2C621CEF-5BCE-4986-92C2-43F1AED201EB}" type="pres">
      <dgm:prSet presAssocID="{05C72E90-4062-446D-A5F0-05353583EC34}" presName="composite" presStyleCnt="0"/>
      <dgm:spPr/>
    </dgm:pt>
    <dgm:pt modelId="{C274A5B2-8440-4855-B39B-6632C9486D4F}" type="pres">
      <dgm:prSet presAssocID="{05C72E90-4062-446D-A5F0-05353583EC34}" presName="parTx" presStyleLbl="node1" presStyleIdx="2" presStyleCnt="4">
        <dgm:presLayoutVars>
          <dgm:chMax val="0"/>
          <dgm:chPref val="0"/>
          <dgm:bulletEnabled val="1"/>
        </dgm:presLayoutVars>
      </dgm:prSet>
      <dgm:spPr/>
      <dgm:t>
        <a:bodyPr/>
        <a:lstStyle/>
        <a:p>
          <a:endParaRPr lang="zh-CN" altLang="en-US"/>
        </a:p>
      </dgm:t>
    </dgm:pt>
    <dgm:pt modelId="{5789345D-2A6B-420F-B9AA-B150E8A92F21}" type="pres">
      <dgm:prSet presAssocID="{05C72E90-4062-446D-A5F0-05353583EC34}" presName="parSh" presStyleLbl="node1" presStyleIdx="3" presStyleCnt="4"/>
      <dgm:spPr/>
      <dgm:t>
        <a:bodyPr/>
        <a:lstStyle/>
        <a:p>
          <a:endParaRPr lang="zh-CN" altLang="en-US"/>
        </a:p>
      </dgm:t>
    </dgm:pt>
    <dgm:pt modelId="{63B7CF79-DF42-451E-BA15-848664603EB6}" type="pres">
      <dgm:prSet presAssocID="{05C72E90-4062-446D-A5F0-05353583EC34}" presName="desTx" presStyleLbl="fgAcc1" presStyleIdx="3" presStyleCnt="4" custScaleX="116143" custScaleY="78767" custLinFactNeighborY="-10347">
        <dgm:presLayoutVars>
          <dgm:bulletEnabled val="1"/>
        </dgm:presLayoutVars>
      </dgm:prSet>
      <dgm:spPr/>
      <dgm:t>
        <a:bodyPr/>
        <a:lstStyle/>
        <a:p>
          <a:endParaRPr lang="zh-CN" altLang="en-US"/>
        </a:p>
      </dgm:t>
    </dgm:pt>
  </dgm:ptLst>
  <dgm:cxnLst>
    <dgm:cxn modelId="{FB9CDFE6-EE76-400A-9791-9DFB24AA8C79}" srcId="{CBBD6C3C-9986-496F-B435-319ED8BC134D}" destId="{A527A619-E8B5-400B-926C-FC5489B66BD7}" srcOrd="0" destOrd="0" parTransId="{A446D198-2F90-4FAD-8BF2-B68605EBEA5E}" sibTransId="{636CA7CC-CB8E-454E-AC74-97CF3DBC76E4}"/>
    <dgm:cxn modelId="{E7F3BE42-335D-4C77-8CFF-41BE5BD2C12F}" type="presOf" srcId="{2D909E37-885A-4E90-A563-976BF4F36206}" destId="{6E4FE7B9-0F3F-4B3C-AEC9-5341AC11F3C6}" srcOrd="0" destOrd="1" presId="urn:microsoft.com/office/officeart/2005/8/layout/process3"/>
    <dgm:cxn modelId="{BA1B860F-B248-482F-B6E9-1E75DCE260AF}" srcId="{5C385976-D0DA-4FFA-973C-418ECD3F7416}" destId="{2D909E37-885A-4E90-A563-976BF4F36206}" srcOrd="1" destOrd="0" parTransId="{54305DE6-FFF6-46A6-9BB0-C7BE0F7D4468}" sibTransId="{A478EE84-1E51-4C75-A43B-760107BEBFDE}"/>
    <dgm:cxn modelId="{510A6BB2-9315-4610-A98E-3B7D92873D8A}" type="presOf" srcId="{B2C5BCA9-0B93-4B1A-BD4D-158CB54070E2}" destId="{4652BECE-9486-4E65-AEE7-3D7C347E5E30}" srcOrd="0" destOrd="0" presId="urn:microsoft.com/office/officeart/2005/8/layout/process3"/>
    <dgm:cxn modelId="{77CAFF25-26F3-4F41-BCCD-42C8B878A178}" type="presOf" srcId="{A39D981A-C023-4395-AC02-3ED051B1841E}" destId="{6E4FE7B9-0F3F-4B3C-AEC9-5341AC11F3C6}" srcOrd="0" destOrd="0" presId="urn:microsoft.com/office/officeart/2005/8/layout/process3"/>
    <dgm:cxn modelId="{CD3300A5-6347-4BCC-B355-A7EA124DF9D3}" type="presOf" srcId="{E58C5FBA-E16F-4725-BA10-FAF6BFDBB9DB}" destId="{92EAB621-4112-45A4-88BF-382A21B4C7F6}" srcOrd="0" destOrd="0" presId="urn:microsoft.com/office/officeart/2005/8/layout/process3"/>
    <dgm:cxn modelId="{F1B49BC4-BB76-47A4-8764-2D18D1A4F76A}" srcId="{CBBD6C3C-9986-496F-B435-319ED8BC134D}" destId="{B2C5BCA9-0B93-4B1A-BD4D-158CB54070E2}" srcOrd="1" destOrd="0" parTransId="{80AE5AB1-E5A4-4831-AE4C-A6A08D31F790}" sibTransId="{8FC671F8-C086-420F-8242-3FF15CD085A5}"/>
    <dgm:cxn modelId="{A32C8791-2537-4F3A-824F-FDDFDC96EA93}" srcId="{05C72E90-4062-446D-A5F0-05353583EC34}" destId="{E52F024B-03D0-4AC9-B311-ABDA29A822C3}" srcOrd="0" destOrd="0" parTransId="{34889E7A-99A6-4A64-881E-37AF30D05EFF}" sibTransId="{061717CB-33EA-44F3-B11D-217124AF930B}"/>
    <dgm:cxn modelId="{6AB096FC-B5A8-40F1-AB8A-9598C20C48DE}" type="presOf" srcId="{E58C5FBA-E16F-4725-BA10-FAF6BFDBB9DB}" destId="{F0AC16CA-AAC6-46CC-8422-2B94B2132FB4}" srcOrd="1" destOrd="0" presId="urn:microsoft.com/office/officeart/2005/8/layout/process3"/>
    <dgm:cxn modelId="{578944DE-B302-49E5-A67A-6B2F8F34E597}" type="presOf" srcId="{CBBD6C3C-9986-496F-B435-319ED8BC134D}" destId="{BAE10B55-016E-4D95-97D5-2B741CE62A80}" srcOrd="0" destOrd="0" presId="urn:microsoft.com/office/officeart/2005/8/layout/process3"/>
    <dgm:cxn modelId="{9A93A302-6E7E-40DF-9118-F5C68C053207}" type="presOf" srcId="{0BFE762F-0D42-4CE5-BB5D-A1EF225E285A}" destId="{583E39A3-AA97-4EA7-B90A-C2A80120E743}" srcOrd="0" destOrd="1" presId="urn:microsoft.com/office/officeart/2005/8/layout/process3"/>
    <dgm:cxn modelId="{F9343240-F5E5-4EF1-AFF4-717592464822}" type="presOf" srcId="{05C72E90-4062-446D-A5F0-05353583EC34}" destId="{5789345D-2A6B-420F-B9AA-B150E8A92F21}" srcOrd="1" destOrd="0" presId="urn:microsoft.com/office/officeart/2005/8/layout/process3"/>
    <dgm:cxn modelId="{F81E5EAD-EBE4-42A6-AB5B-268CDC196DF4}" srcId="{5C385976-D0DA-4FFA-973C-418ECD3F7416}" destId="{A39D981A-C023-4395-AC02-3ED051B1841E}" srcOrd="0" destOrd="0" parTransId="{98750D78-4AB2-436C-B69D-575A4B02C382}" sibTransId="{5E1A8058-11C5-44FE-8EAF-12AADC4E306F}"/>
    <dgm:cxn modelId="{BF455ADA-FFEE-418B-A48B-951E81AC2C43}" type="presOf" srcId="{8FC671F8-C086-420F-8242-3FF15CD085A5}" destId="{E57F296E-3BBD-430D-A619-A7C9702C14EC}" srcOrd="0" destOrd="0" presId="urn:microsoft.com/office/officeart/2005/8/layout/process3"/>
    <dgm:cxn modelId="{017670A4-0F55-474F-97B2-C29E8B155092}" type="presOf" srcId="{E52F024B-03D0-4AC9-B311-ABDA29A822C3}" destId="{63B7CF79-DF42-451E-BA15-848664603EB6}" srcOrd="0" destOrd="0" presId="urn:microsoft.com/office/officeart/2005/8/layout/process3"/>
    <dgm:cxn modelId="{4196C11E-4067-4D1D-AB07-A4260074869B}" srcId="{CBBD6C3C-9986-496F-B435-319ED8BC134D}" destId="{5C385976-D0DA-4FFA-973C-418ECD3F7416}" srcOrd="2" destOrd="0" parTransId="{760279C5-4AE5-449A-B366-31298E44C869}" sibTransId="{E58C5FBA-E16F-4725-BA10-FAF6BFDBB9DB}"/>
    <dgm:cxn modelId="{9A8BA2A5-9B26-4FE7-84A2-8D14A0D4CA4B}" type="presOf" srcId="{636CA7CC-CB8E-454E-AC74-97CF3DBC76E4}" destId="{C45FC400-3322-485D-95F7-84F600BC846B}" srcOrd="0" destOrd="0" presId="urn:microsoft.com/office/officeart/2005/8/layout/process3"/>
    <dgm:cxn modelId="{3A196E13-D08F-4C71-BAF8-00546E8421A6}" srcId="{05C72E90-4062-446D-A5F0-05353583EC34}" destId="{382B39EF-A6DB-4E66-9749-FD27AE8B1524}" srcOrd="1" destOrd="0" parTransId="{B6A9FC95-3DEB-4287-88F8-87FCA7260A60}" sibTransId="{D5CC7377-3158-4A32-82BD-87759234B19C}"/>
    <dgm:cxn modelId="{673745BC-7493-47DE-BACF-89503046C612}" srcId="{A527A619-E8B5-400B-926C-FC5489B66BD7}" destId="{E68B322C-29B7-48B1-8E3F-9A5D51BDEE8A}" srcOrd="0" destOrd="0" parTransId="{132664CF-2F02-4FF7-91E3-19A46665C986}" sibTransId="{8F74EDFD-4389-4A73-B80A-B19D6A0CF102}"/>
    <dgm:cxn modelId="{D320914D-D246-42AE-9FF9-7F18D69B55E6}" srcId="{A527A619-E8B5-400B-926C-FC5489B66BD7}" destId="{0BFE762F-0D42-4CE5-BB5D-A1EF225E285A}" srcOrd="1" destOrd="0" parTransId="{300C87CE-539E-4F5F-971B-5211553DFD1B}" sibTransId="{B07BD2D6-360C-4B49-A465-9350932FE7BA}"/>
    <dgm:cxn modelId="{FD604B85-96D8-44BE-9376-BE17A50E5899}" type="presOf" srcId="{05C72E90-4062-446D-A5F0-05353583EC34}" destId="{C274A5B2-8440-4855-B39B-6632C9486D4F}" srcOrd="0" destOrd="0" presId="urn:microsoft.com/office/officeart/2005/8/layout/process3"/>
    <dgm:cxn modelId="{1A9BDEB6-2342-45C7-8EC7-37A1B37400BE}" type="presOf" srcId="{636CA7CC-CB8E-454E-AC74-97CF3DBC76E4}" destId="{895CA446-D8AB-46B8-8551-9E84A8D22093}" srcOrd="1" destOrd="0" presId="urn:microsoft.com/office/officeart/2005/8/layout/process3"/>
    <dgm:cxn modelId="{30CED8C4-BF07-4563-A86B-33B285B9469F}" type="presOf" srcId="{5C385976-D0DA-4FFA-973C-418ECD3F7416}" destId="{55D59154-AC9F-464F-8490-F7C424C128D9}" srcOrd="1" destOrd="0" presId="urn:microsoft.com/office/officeart/2005/8/layout/process3"/>
    <dgm:cxn modelId="{B3A57F2D-85CE-449E-9236-03B9040D9F09}" type="presOf" srcId="{A527A619-E8B5-400B-926C-FC5489B66BD7}" destId="{B0283AD1-B066-40A0-ABAF-F16FBB9B9801}" srcOrd="0" destOrd="0" presId="urn:microsoft.com/office/officeart/2005/8/layout/process3"/>
    <dgm:cxn modelId="{594BAF06-F9AC-4DB4-B1E3-70D630D64385}" type="presOf" srcId="{E68B322C-29B7-48B1-8E3F-9A5D51BDEE8A}" destId="{583E39A3-AA97-4EA7-B90A-C2A80120E743}" srcOrd="0" destOrd="0" presId="urn:microsoft.com/office/officeart/2005/8/layout/process3"/>
    <dgm:cxn modelId="{6773BC49-54CF-4CD8-8346-C86D3CF19F7B}" srcId="{B2C5BCA9-0B93-4B1A-BD4D-158CB54070E2}" destId="{180F950A-1A60-431E-A384-787BA513E63E}" srcOrd="0" destOrd="0" parTransId="{9AEA94DB-743F-40E1-9097-784EE4E5A964}" sibTransId="{EEE2CC40-4C4F-4EF9-B7B6-D75BC6D6886E}"/>
    <dgm:cxn modelId="{D53A7734-32E9-4718-94F7-8548BF0B5ACA}" type="presOf" srcId="{A527A619-E8B5-400B-926C-FC5489B66BD7}" destId="{43555240-C292-4F91-82C0-D3AE11906215}" srcOrd="1" destOrd="0" presId="urn:microsoft.com/office/officeart/2005/8/layout/process3"/>
    <dgm:cxn modelId="{9F417ACD-555F-4A9C-AE7E-5C2126D74149}" srcId="{CBBD6C3C-9986-496F-B435-319ED8BC134D}" destId="{05C72E90-4062-446D-A5F0-05353583EC34}" srcOrd="3" destOrd="0" parTransId="{EE97838F-AB4B-4B2A-A2DD-886FAD018647}" sibTransId="{49182791-73CE-48E8-ADA3-A194965D98F7}"/>
    <dgm:cxn modelId="{AE3A5137-0C52-4B67-AE11-93E4D5BBC6FC}" type="presOf" srcId="{B2C5BCA9-0B93-4B1A-BD4D-158CB54070E2}" destId="{6AD4B9F3-CECA-49A2-A088-F47A8A091A92}" srcOrd="1" destOrd="0" presId="urn:microsoft.com/office/officeart/2005/8/layout/process3"/>
    <dgm:cxn modelId="{8648B35B-5043-4696-B825-4D32FEFB11A4}" type="presOf" srcId="{180F950A-1A60-431E-A384-787BA513E63E}" destId="{956257EE-3F8B-44C7-A2EE-CA7FB1713A0F}" srcOrd="0" destOrd="0" presId="urn:microsoft.com/office/officeart/2005/8/layout/process3"/>
    <dgm:cxn modelId="{2DDD6012-A810-4DDF-BD58-3B37AC088BED}" type="presOf" srcId="{382B39EF-A6DB-4E66-9749-FD27AE8B1524}" destId="{63B7CF79-DF42-451E-BA15-848664603EB6}" srcOrd="0" destOrd="1" presId="urn:microsoft.com/office/officeart/2005/8/layout/process3"/>
    <dgm:cxn modelId="{6F158E95-A573-4CD1-96D7-9B2D787EF650}" type="presOf" srcId="{8FC671F8-C086-420F-8242-3FF15CD085A5}" destId="{AF8EEA9D-5ED0-4BD8-9811-661B9618FB5B}" srcOrd="1" destOrd="0" presId="urn:microsoft.com/office/officeart/2005/8/layout/process3"/>
    <dgm:cxn modelId="{73CC3F50-8E9D-4D6C-9CF9-8A971195B1F4}" type="presOf" srcId="{5C385976-D0DA-4FFA-973C-418ECD3F7416}" destId="{A2FFCAEA-3465-4466-B85F-005C5287C745}" srcOrd="0" destOrd="0" presId="urn:microsoft.com/office/officeart/2005/8/layout/process3"/>
    <dgm:cxn modelId="{8B422060-CEF8-48F6-9654-3EA050C9D445}" type="presParOf" srcId="{BAE10B55-016E-4D95-97D5-2B741CE62A80}" destId="{04104874-83BF-4D78-A02A-C8292C59DC38}" srcOrd="0" destOrd="0" presId="urn:microsoft.com/office/officeart/2005/8/layout/process3"/>
    <dgm:cxn modelId="{77715BC6-3EDA-4E9B-8709-1AED959CDB6F}" type="presParOf" srcId="{04104874-83BF-4D78-A02A-C8292C59DC38}" destId="{B0283AD1-B066-40A0-ABAF-F16FBB9B9801}" srcOrd="0" destOrd="0" presId="urn:microsoft.com/office/officeart/2005/8/layout/process3"/>
    <dgm:cxn modelId="{8EAD24F5-7905-4CF4-9F1C-4D5067B8BA95}" type="presParOf" srcId="{04104874-83BF-4D78-A02A-C8292C59DC38}" destId="{43555240-C292-4F91-82C0-D3AE11906215}" srcOrd="1" destOrd="0" presId="urn:microsoft.com/office/officeart/2005/8/layout/process3"/>
    <dgm:cxn modelId="{AC409BAB-6623-429D-9ADD-0764743B4DF8}" type="presParOf" srcId="{04104874-83BF-4D78-A02A-C8292C59DC38}" destId="{583E39A3-AA97-4EA7-B90A-C2A80120E743}" srcOrd="2" destOrd="0" presId="urn:microsoft.com/office/officeart/2005/8/layout/process3"/>
    <dgm:cxn modelId="{3DFBE26F-6CA6-49CD-BDFD-15C9D076FDAC}" type="presParOf" srcId="{BAE10B55-016E-4D95-97D5-2B741CE62A80}" destId="{C45FC400-3322-485D-95F7-84F600BC846B}" srcOrd="1" destOrd="0" presId="urn:microsoft.com/office/officeart/2005/8/layout/process3"/>
    <dgm:cxn modelId="{3F57C27E-3324-48FA-9C21-78A4A6876B80}" type="presParOf" srcId="{C45FC400-3322-485D-95F7-84F600BC846B}" destId="{895CA446-D8AB-46B8-8551-9E84A8D22093}" srcOrd="0" destOrd="0" presId="urn:microsoft.com/office/officeart/2005/8/layout/process3"/>
    <dgm:cxn modelId="{291D69EE-6B3F-4B9E-AEB6-D447866A5218}" type="presParOf" srcId="{BAE10B55-016E-4D95-97D5-2B741CE62A80}" destId="{EE1D6388-DA8A-47B9-8732-4819B1C26638}" srcOrd="2" destOrd="0" presId="urn:microsoft.com/office/officeart/2005/8/layout/process3"/>
    <dgm:cxn modelId="{1B11B5DA-216F-46D6-A450-9F8F54CCEC7A}" type="presParOf" srcId="{EE1D6388-DA8A-47B9-8732-4819B1C26638}" destId="{4652BECE-9486-4E65-AEE7-3D7C347E5E30}" srcOrd="0" destOrd="0" presId="urn:microsoft.com/office/officeart/2005/8/layout/process3"/>
    <dgm:cxn modelId="{99FC3E26-513B-4081-9A93-1F336D0C9B82}" type="presParOf" srcId="{EE1D6388-DA8A-47B9-8732-4819B1C26638}" destId="{6AD4B9F3-CECA-49A2-A088-F47A8A091A92}" srcOrd="1" destOrd="0" presId="urn:microsoft.com/office/officeart/2005/8/layout/process3"/>
    <dgm:cxn modelId="{74B6F111-7C93-4A8B-9951-9095A77005DD}" type="presParOf" srcId="{EE1D6388-DA8A-47B9-8732-4819B1C26638}" destId="{956257EE-3F8B-44C7-A2EE-CA7FB1713A0F}" srcOrd="2" destOrd="0" presId="urn:microsoft.com/office/officeart/2005/8/layout/process3"/>
    <dgm:cxn modelId="{B2900D66-DC75-4473-A17C-D8D9CF83854C}" type="presParOf" srcId="{BAE10B55-016E-4D95-97D5-2B741CE62A80}" destId="{E57F296E-3BBD-430D-A619-A7C9702C14EC}" srcOrd="3" destOrd="0" presId="urn:microsoft.com/office/officeart/2005/8/layout/process3"/>
    <dgm:cxn modelId="{113DECD0-A495-4357-B098-2C1233B2716D}" type="presParOf" srcId="{E57F296E-3BBD-430D-A619-A7C9702C14EC}" destId="{AF8EEA9D-5ED0-4BD8-9811-661B9618FB5B}" srcOrd="0" destOrd="0" presId="urn:microsoft.com/office/officeart/2005/8/layout/process3"/>
    <dgm:cxn modelId="{B6505F99-4E21-43F6-B7FC-879C6698C3EA}" type="presParOf" srcId="{BAE10B55-016E-4D95-97D5-2B741CE62A80}" destId="{82CD7217-97BB-4E94-8DB6-413C91CB61D3}" srcOrd="4" destOrd="0" presId="urn:microsoft.com/office/officeart/2005/8/layout/process3"/>
    <dgm:cxn modelId="{34926DA5-1DEB-4051-A95E-55831361ABF9}" type="presParOf" srcId="{82CD7217-97BB-4E94-8DB6-413C91CB61D3}" destId="{A2FFCAEA-3465-4466-B85F-005C5287C745}" srcOrd="0" destOrd="0" presId="urn:microsoft.com/office/officeart/2005/8/layout/process3"/>
    <dgm:cxn modelId="{7BEF6E89-DDD8-4BD5-833F-032B26354CB1}" type="presParOf" srcId="{82CD7217-97BB-4E94-8DB6-413C91CB61D3}" destId="{55D59154-AC9F-464F-8490-F7C424C128D9}" srcOrd="1" destOrd="0" presId="urn:microsoft.com/office/officeart/2005/8/layout/process3"/>
    <dgm:cxn modelId="{3C10D946-8D2F-4A69-8481-C115C2A53376}" type="presParOf" srcId="{82CD7217-97BB-4E94-8DB6-413C91CB61D3}" destId="{6E4FE7B9-0F3F-4B3C-AEC9-5341AC11F3C6}" srcOrd="2" destOrd="0" presId="urn:microsoft.com/office/officeart/2005/8/layout/process3"/>
    <dgm:cxn modelId="{9811EE2F-4F10-4D2D-8164-1B8E743BDC97}" type="presParOf" srcId="{BAE10B55-016E-4D95-97D5-2B741CE62A80}" destId="{92EAB621-4112-45A4-88BF-382A21B4C7F6}" srcOrd="5" destOrd="0" presId="urn:microsoft.com/office/officeart/2005/8/layout/process3"/>
    <dgm:cxn modelId="{8ED9269D-73CA-4BE3-9CE4-BBD0337B17CC}" type="presParOf" srcId="{92EAB621-4112-45A4-88BF-382A21B4C7F6}" destId="{F0AC16CA-AAC6-46CC-8422-2B94B2132FB4}" srcOrd="0" destOrd="0" presId="urn:microsoft.com/office/officeart/2005/8/layout/process3"/>
    <dgm:cxn modelId="{2E4EEB12-7FDF-432F-86D0-0CF5C5AA1C4B}" type="presParOf" srcId="{BAE10B55-016E-4D95-97D5-2B741CE62A80}" destId="{2C621CEF-5BCE-4986-92C2-43F1AED201EB}" srcOrd="6" destOrd="0" presId="urn:microsoft.com/office/officeart/2005/8/layout/process3"/>
    <dgm:cxn modelId="{12B95353-8CA7-47DA-98F1-204C01E3DA6A}" type="presParOf" srcId="{2C621CEF-5BCE-4986-92C2-43F1AED201EB}" destId="{C274A5B2-8440-4855-B39B-6632C9486D4F}" srcOrd="0" destOrd="0" presId="urn:microsoft.com/office/officeart/2005/8/layout/process3"/>
    <dgm:cxn modelId="{D5C03B4B-F499-4A5C-8A94-E072F657CE9A}" type="presParOf" srcId="{2C621CEF-5BCE-4986-92C2-43F1AED201EB}" destId="{5789345D-2A6B-420F-B9AA-B150E8A92F21}" srcOrd="1" destOrd="0" presId="urn:microsoft.com/office/officeart/2005/8/layout/process3"/>
    <dgm:cxn modelId="{49AA40EF-1EE5-435A-9E19-0998F6550F3D}" type="presParOf" srcId="{2C621CEF-5BCE-4986-92C2-43F1AED201EB}" destId="{63B7CF79-DF42-451E-BA15-848664603EB6}" srcOrd="2" destOrd="0" presId="urn:microsoft.com/office/officeart/2005/8/layout/process3"/>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A9C7A-5FEA-4039-B5AF-52EBADCDB24C}">
      <dsp:nvSpPr>
        <dsp:cNvPr id="0" name=""/>
        <dsp:cNvSpPr/>
      </dsp:nvSpPr>
      <dsp:spPr>
        <a:xfrm>
          <a:off x="0" y="0"/>
          <a:ext cx="7848872" cy="20882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zh-CN" altLang="en-US" sz="1900" kern="1200" dirty="0" smtClean="0"/>
            <a:t>蓝信是利用移动网络承载于云平台之上，面向各企事业单位提供基于组织通讯录为基础应用的的内部沟通协同平台，融合了移动互联网</a:t>
          </a:r>
          <a:r>
            <a:rPr lang="en-US" altLang="zh-CN" sz="1900" kern="1200" dirty="0" smtClean="0"/>
            <a:t>IM</a:t>
          </a:r>
          <a:r>
            <a:rPr lang="zh-CN" altLang="en-US" sz="1900" kern="1200" dirty="0" smtClean="0"/>
            <a:t>即时消息和运营商基础通信（短信、电话）功能，解决和满足各企事业单位移动办公和沟通的需要。</a:t>
          </a:r>
          <a:endParaRPr lang="zh-CN" altLang="en-US" sz="1900" kern="1200" dirty="0"/>
        </a:p>
      </dsp:txBody>
      <dsp:txXfrm>
        <a:off x="1778597" y="0"/>
        <a:ext cx="6070274" cy="2088232"/>
      </dsp:txXfrm>
    </dsp:sp>
    <dsp:sp modelId="{0C7BF4BA-1FB0-4CC0-A976-B50C9476C597}">
      <dsp:nvSpPr>
        <dsp:cNvPr id="0" name=""/>
        <dsp:cNvSpPr/>
      </dsp:nvSpPr>
      <dsp:spPr>
        <a:xfrm>
          <a:off x="460991" y="504057"/>
          <a:ext cx="1065437" cy="10801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0" cap="flat" cmpd="sng" algn="ctr">
          <a:no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236EA70-134D-463B-8430-E5545079E8EF}" type="datetimeFigureOut">
              <a:rPr lang="zh-CN" altLang="en-US"/>
              <a:pPr>
                <a:defRPr/>
              </a:pPr>
              <a:t>2014-9-15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ea typeface="宋体" panose="02010600030101010101" pitchFamily="2" charset="-122"/>
              </a:defRPr>
            </a:lvl1pPr>
          </a:lstStyle>
          <a:p>
            <a:pPr>
              <a:defRPr/>
            </a:pPr>
            <a:fld id="{A460755C-B58E-4A0A-A77B-20257F3FE8A5}" type="slidenum">
              <a:rPr lang="zh-CN" altLang="en-US"/>
              <a:pPr>
                <a:defRPr/>
              </a:pPr>
              <a:t>‹#›</a:t>
            </a:fld>
            <a:endParaRPr lang="zh-CN" altLang="en-US"/>
          </a:p>
        </p:txBody>
      </p:sp>
    </p:spTree>
    <p:extLst>
      <p:ext uri="{BB962C8B-B14F-4D97-AF65-F5344CB8AC3E}">
        <p14:creationId xmlns:p14="http://schemas.microsoft.com/office/powerpoint/2010/main" xmlns="" val="2067487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AFD9BC2-D939-471E-BFB0-30B20FB3E055}" type="datetimeFigureOut">
              <a:rPr lang="zh-CN" altLang="en-US"/>
              <a:pPr>
                <a:defRPr/>
              </a:pPr>
              <a:t>2014-9-15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ea typeface="宋体" panose="02010600030101010101" pitchFamily="2" charset="-122"/>
              </a:defRPr>
            </a:lvl1pPr>
          </a:lstStyle>
          <a:p>
            <a:pPr>
              <a:defRPr/>
            </a:pPr>
            <a:fld id="{C3C61A85-A2DC-436A-B0D0-67CE501CC1BB}" type="slidenum">
              <a:rPr lang="zh-CN" altLang="en-US"/>
              <a:pPr>
                <a:defRPr/>
              </a:pPr>
              <a:t>‹#›</a:t>
            </a:fld>
            <a:endParaRPr lang="zh-CN" altLang="en-US"/>
          </a:p>
        </p:txBody>
      </p:sp>
    </p:spTree>
    <p:extLst>
      <p:ext uri="{BB962C8B-B14F-4D97-AF65-F5344CB8AC3E}">
        <p14:creationId xmlns:p14="http://schemas.microsoft.com/office/powerpoint/2010/main" xmlns="" val="307400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a:lstStyle/>
          <a:p>
            <a:fld id="{59F3440A-C9A8-43A7-8904-F8B6E32D5C0E}" type="slidenum">
              <a:rPr lang="zh-CN" altLang="en-US" smtClean="0">
                <a:ea typeface="宋体" charset="-122"/>
              </a:rPr>
              <a:pPr/>
              <a:t>1</a:t>
            </a:fld>
            <a:endParaRPr lang="en-US"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a:lstStyle/>
          <a:p>
            <a:fld id="{59F3440A-C9A8-43A7-8904-F8B6E32D5C0E}" type="slidenum">
              <a:rPr lang="zh-CN" altLang="en-US" smtClean="0">
                <a:ea typeface="宋体" charset="-122"/>
              </a:rPr>
              <a:pPr/>
              <a:t>3</a:t>
            </a:fld>
            <a:endParaRPr lang="en-US"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p:spPr>
      </p:sp>
      <p:sp>
        <p:nvSpPr>
          <p:cNvPr id="8704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87044"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55675"/>
            <a:fld id="{C1426BC6-5FF4-4879-A577-CAB0BF3CA725}" type="slidenum">
              <a:rPr lang="en-US" altLang="zh-CN" sz="1300">
                <a:latin typeface="Times New Roman" pitchFamily="18" charset="0"/>
                <a:ea typeface="Arial Unicode MS" pitchFamily="34" charset="-122"/>
                <a:cs typeface="Times New Roman Bold"/>
                <a:sym typeface="Times New Roman Bold"/>
              </a:rPr>
              <a:pPr algn="r" defTabSz="955675"/>
              <a:t>4</a:t>
            </a:fld>
            <a:endParaRPr lang="en-US" altLang="zh-CN" sz="1300">
              <a:latin typeface="Times New Roman" pitchFamily="18" charset="0"/>
              <a:ea typeface="Arial Unicode MS" pitchFamily="34" charset="-122"/>
              <a:cs typeface="Times New Roman Bold"/>
              <a:sym typeface="Times New Roman 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a:lstStyle/>
          <a:p>
            <a:fld id="{59F3440A-C9A8-43A7-8904-F8B6E32D5C0E}" type="slidenum">
              <a:rPr lang="zh-CN" altLang="en-US" smtClean="0">
                <a:ea typeface="宋体" charset="-122"/>
              </a:rPr>
              <a:pPr/>
              <a:t>18</a:t>
            </a:fld>
            <a:endParaRPr lang="en-US"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a:lstStyle/>
          <a:p>
            <a:fld id="{59F3440A-C9A8-43A7-8904-F8B6E32D5C0E}" type="slidenum">
              <a:rPr lang="zh-CN" altLang="en-US" smtClean="0">
                <a:ea typeface="宋体" charset="-122"/>
              </a:rPr>
              <a:pPr/>
              <a:t>21</a:t>
            </a:fld>
            <a:endParaRPr lang="en-US"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a:lstStyle/>
          <a:p>
            <a:fld id="{59F3440A-C9A8-43A7-8904-F8B6E32D5C0E}" type="slidenum">
              <a:rPr lang="zh-CN" altLang="en-US" smtClean="0">
                <a:ea typeface="宋体" charset="-122"/>
              </a:rPr>
              <a:pPr/>
              <a:t>23</a:t>
            </a:fld>
            <a:endParaRPr lang="en-US"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5" name="直接连接符 4"/>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7" name="Picture 9"/>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8" name="矩形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9" name="Picture 2055" descr="色条 拷贝"/>
          <p:cNvPicPr>
            <a:picLocks noChangeAspect="1" noChangeArrowheads="1"/>
          </p:cNvPicPr>
          <p:nvPr/>
        </p:nvPicPr>
        <p:blipFill>
          <a:blip r:embed="rId5"/>
          <a:srcRect/>
          <a:stretch>
            <a:fillRect/>
          </a:stretch>
        </p:blipFill>
        <p:spPr bwMode="auto">
          <a:xfrm>
            <a:off x="0" y="1500188"/>
            <a:ext cx="9144000" cy="3700462"/>
          </a:xfrm>
          <a:prstGeom prst="rect">
            <a:avLst/>
          </a:prstGeom>
          <a:noFill/>
          <a:ln w="9525">
            <a:noFill/>
            <a:miter lim="800000"/>
            <a:headEnd/>
            <a:tailEnd/>
          </a:ln>
        </p:spPr>
      </p:pic>
      <p:pic>
        <p:nvPicPr>
          <p:cNvPr id="10" name="Picture 3" descr="C:\Users\vivianting\Desktop\1234131.png"/>
          <p:cNvPicPr>
            <a:picLocks noChangeAspect="1" noChangeArrowheads="1"/>
          </p:cNvPicPr>
          <p:nvPr/>
        </p:nvPicPr>
        <p:blipFill>
          <a:blip r:embed="rId6"/>
          <a:srcRect/>
          <a:stretch>
            <a:fillRect/>
          </a:stretch>
        </p:blipFill>
        <p:spPr bwMode="auto">
          <a:xfrm>
            <a:off x="7286625" y="214313"/>
            <a:ext cx="1487488" cy="1030287"/>
          </a:xfrm>
          <a:prstGeom prst="rect">
            <a:avLst/>
          </a:prstGeom>
          <a:noFill/>
          <a:ln w="9525">
            <a:noFill/>
            <a:miter lim="800000"/>
            <a:headEnd/>
            <a:tailEnd/>
          </a:ln>
        </p:spPr>
      </p:pic>
      <p:sp>
        <p:nvSpPr>
          <p:cNvPr id="2" name="标题 1"/>
          <p:cNvSpPr>
            <a:spLocks noGrp="1"/>
          </p:cNvSpPr>
          <p:nvPr>
            <p:ph type="ctrTitle"/>
          </p:nvPr>
        </p:nvSpPr>
        <p:spPr>
          <a:xfrm>
            <a:off x="685800" y="2130425"/>
            <a:ext cx="7772400" cy="1470025"/>
          </a:xfrm>
        </p:spPr>
        <p:txBody>
          <a:bodyPr/>
          <a:lstStyle>
            <a:lvl1pPr>
              <a:defRPr>
                <a:latin typeface="黑体" pitchFamily="49" charset="-122"/>
                <a:ea typeface="黑体" pitchFamily="49"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3886200"/>
            <a:ext cx="6400800" cy="971560"/>
          </a:xfrm>
        </p:spPr>
        <p:txBody>
          <a:bodyPr/>
          <a:lstStyle>
            <a:lvl1pPr marL="0" indent="0" algn="ctr">
              <a:buNone/>
              <a:defRPr>
                <a:solidFill>
                  <a:schemeClr val="tx1">
                    <a:tint val="75000"/>
                  </a:schemeClr>
                </a:solidFill>
                <a:latin typeface="黑体" pitchFamily="49" charset="-122"/>
                <a:ea typeface="黑体"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11"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pic>
        <p:nvPicPr>
          <p:cNvPr id="4"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5" name="直接连接符 4"/>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7" name="Picture 9"/>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atin typeface="Verdana" panose="020B0604030504040204" pitchFamily="34" charset="0"/>
                <a:ea typeface="微软雅黑" panose="020B0503020204020204" pitchFamily="34" charset="-122"/>
              </a:defRPr>
            </a:lvl1pPr>
          </a:lstStyle>
          <a:p>
            <a:pPr>
              <a:defRPr/>
            </a:pPr>
            <a:fld id="{08AEBCC2-723D-4C49-BA47-13816D23E58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pic>
        <p:nvPicPr>
          <p:cNvPr id="4"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5" name="直接连接符 4"/>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7" name="Picture 9"/>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atin typeface="Verdana" panose="020B0604030504040204" pitchFamily="34" charset="0"/>
                <a:ea typeface="微软雅黑" panose="020B0503020204020204" pitchFamily="34" charset="-122"/>
              </a:defRPr>
            </a:lvl1pPr>
          </a:lstStyle>
          <a:p>
            <a:pPr>
              <a:defRPr/>
            </a:pPr>
            <a:fld id="{E79F5DC8-7A08-4E99-8C63-D53AFE678808}"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626B418D-2614-4828-B433-DE4895319E74}"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115175" cy="51117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000125"/>
            <a:ext cx="8229600" cy="51260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p:cNvSpPr>
          <p:nvPr>
            <p:ph type="sldNum" sz="quarter" idx="10"/>
          </p:nvPr>
        </p:nvSpPr>
        <p:spPr/>
        <p:txBody>
          <a:bodyPr/>
          <a:lstStyle>
            <a:lvl1pPr>
              <a:defRPr/>
            </a:lvl1pPr>
          </a:lstStyle>
          <a:p>
            <a:pPr>
              <a:defRPr/>
            </a:pPr>
            <a:fld id="{FB619673-8F56-4772-B61D-F60642F0F1C6}"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115175" cy="511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000125"/>
            <a:ext cx="4038600" cy="51260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000125"/>
            <a:ext cx="4038600" cy="51260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5"/>
          <p:cNvSpPr>
            <a:spLocks noGrp="1"/>
          </p:cNvSpPr>
          <p:nvPr>
            <p:ph type="sldNum" sz="quarter" idx="10"/>
          </p:nvPr>
        </p:nvSpPr>
        <p:spPr/>
        <p:txBody>
          <a:bodyPr/>
          <a:lstStyle>
            <a:lvl1pPr>
              <a:defRPr/>
            </a:lvl1pPr>
          </a:lstStyle>
          <a:p>
            <a:pPr>
              <a:defRPr/>
            </a:pPr>
            <a:fld id="{4E72B22D-B2F2-49AA-8A50-FFDE073729BB}"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115175" cy="5111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000125"/>
            <a:ext cx="8229600" cy="5126038"/>
          </a:xfrm>
        </p:spPr>
        <p:txBody>
          <a:bodyPr/>
          <a:lstStyle/>
          <a:p>
            <a:pPr lvl="0"/>
            <a:r>
              <a:rPr lang="zh-CN" altLang="en-US" noProof="0" smtClean="0"/>
              <a:t>单击图标添加表格</a:t>
            </a:r>
            <a:endParaRPr lang="zh-CN" altLang="en-US" noProof="0"/>
          </a:p>
        </p:txBody>
      </p:sp>
      <p:sp>
        <p:nvSpPr>
          <p:cNvPr id="4" name="灯片编号占位符 5"/>
          <p:cNvSpPr>
            <a:spLocks noGrp="1"/>
          </p:cNvSpPr>
          <p:nvPr>
            <p:ph type="sldNum" sz="quarter" idx="10"/>
          </p:nvPr>
        </p:nvSpPr>
        <p:spPr/>
        <p:txBody>
          <a:bodyPr/>
          <a:lstStyle>
            <a:lvl1pPr>
              <a:defRPr/>
            </a:lvl1pPr>
          </a:lstStyle>
          <a:p>
            <a:pPr>
              <a:defRPr/>
            </a:pPr>
            <a:fld id="{0400B0F6-0168-458D-A5F5-8E05DF5A052F}"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3204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3204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3204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320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黑体" pitchFamily="49" charset="-122"/>
                <a:ea typeface="黑体" pitchFamily="49" charset="-122"/>
              </a:defRPr>
            </a:lvl1pPr>
            <a:lvl2pPr>
              <a:defRPr>
                <a:latin typeface="黑体" pitchFamily="49" charset="-122"/>
                <a:ea typeface="黑体" pitchFamily="49" charset="-122"/>
              </a:defRPr>
            </a:lvl2pPr>
            <a:lvl3pPr>
              <a:defRPr>
                <a:latin typeface="黑体" pitchFamily="49" charset="-122"/>
                <a:ea typeface="黑体" pitchFamily="49" charset="-122"/>
              </a:defRPr>
            </a:lvl3pPr>
            <a:lvl4pPr>
              <a:defRPr>
                <a:latin typeface="黑体" pitchFamily="49" charset="-122"/>
                <a:ea typeface="黑体" pitchFamily="49" charset="-122"/>
              </a:defRPr>
            </a:lvl4pPr>
            <a:lvl5pPr>
              <a:defRPr>
                <a:latin typeface="黑体" pitchFamily="49" charset="-122"/>
                <a:ea typeface="黑体" pitchFamily="49"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标题 6"/>
          <p:cNvSpPr>
            <a:spLocks noGrp="1"/>
          </p:cNvSpPr>
          <p:nvPr>
            <p:ph type="title"/>
          </p:nvPr>
        </p:nvSpPr>
        <p:spPr>
          <a:xfrm>
            <a:off x="928663" y="274638"/>
            <a:ext cx="6000792" cy="511175"/>
          </a:xfrm>
        </p:spPr>
        <p:txBody>
          <a:bodyPr/>
          <a:lstStyle>
            <a:lvl1pPr algn="l">
              <a:defRPr/>
            </a:lvl1pPr>
          </a:lstStyle>
          <a:p>
            <a:r>
              <a:rPr lang="zh-CN" altLang="en-US"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2971F937-61D5-4063-B93A-03F6DCE5BC47}" type="slidenum">
              <a:rPr lang="zh-CN" altLang="en-US"/>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320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3204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3204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15549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4"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5" name="直接连接符 4"/>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7" name="Picture 9"/>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8"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atin typeface="Verdana" panose="020B0604030504040204" pitchFamily="34" charset="0"/>
                <a:ea typeface="微软雅黑" panose="020B0503020204020204" pitchFamily="34" charset="-122"/>
              </a:defRPr>
            </a:lvl1pPr>
          </a:lstStyle>
          <a:p>
            <a:pPr>
              <a:defRPr/>
            </a:pPr>
            <a:fld id="{3C899418-E0C4-4C82-86F0-11AC8E13CE83}"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pic>
        <p:nvPicPr>
          <p:cNvPr id="5"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6" name="直接连接符 5"/>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7"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8" name="Picture 9"/>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0"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1" name="灯片编号占位符 6"/>
          <p:cNvSpPr>
            <a:spLocks noGrp="1"/>
          </p:cNvSpPr>
          <p:nvPr>
            <p:ph type="sldNum" sz="quarter" idx="12"/>
          </p:nvPr>
        </p:nvSpPr>
        <p:spPr/>
        <p:txBody>
          <a:bodyPr/>
          <a:lstStyle>
            <a:lvl1pPr>
              <a:defRPr>
                <a:latin typeface="Verdana" panose="020B0604030504040204" pitchFamily="34" charset="0"/>
                <a:ea typeface="微软雅黑" panose="020B0503020204020204" pitchFamily="34" charset="-122"/>
              </a:defRPr>
            </a:lvl1pPr>
          </a:lstStyle>
          <a:p>
            <a:pPr>
              <a:defRPr/>
            </a:pPr>
            <a:fld id="{7C36C051-8102-4931-A608-8FD08787B10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pic>
        <p:nvPicPr>
          <p:cNvPr id="7"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8" name="直接连接符 7"/>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10" name="Picture 11"/>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日期占位符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2" name="页脚占位符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3" name="灯片编号占位符 8"/>
          <p:cNvSpPr>
            <a:spLocks noGrp="1"/>
          </p:cNvSpPr>
          <p:nvPr>
            <p:ph type="sldNum" sz="quarter" idx="12"/>
          </p:nvPr>
        </p:nvSpPr>
        <p:spPr/>
        <p:txBody>
          <a:bodyPr/>
          <a:lstStyle>
            <a:lvl1pPr>
              <a:defRPr>
                <a:latin typeface="Verdana" panose="020B0604030504040204" pitchFamily="34" charset="0"/>
                <a:ea typeface="微软雅黑" panose="020B0503020204020204" pitchFamily="34" charset="-122"/>
              </a:defRPr>
            </a:lvl1pPr>
          </a:lstStyle>
          <a:p>
            <a:pPr>
              <a:defRPr/>
            </a:pPr>
            <a:fld id="{76C28EE7-E525-4B6E-A608-B28054AF346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3"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4" name="直接连接符 3"/>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5"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6" name="Picture 9"/>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8" name="页脚占位符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灯片编号占位符 4"/>
          <p:cNvSpPr>
            <a:spLocks noGrp="1"/>
          </p:cNvSpPr>
          <p:nvPr>
            <p:ph type="sldNum" sz="quarter" idx="12"/>
          </p:nvPr>
        </p:nvSpPr>
        <p:spPr/>
        <p:txBody>
          <a:bodyPr/>
          <a:lstStyle>
            <a:lvl1pPr>
              <a:defRPr>
                <a:latin typeface="Verdana" panose="020B0604030504040204" pitchFamily="34" charset="0"/>
                <a:ea typeface="微软雅黑" panose="020B0503020204020204" pitchFamily="34" charset="-122"/>
              </a:defRPr>
            </a:lvl1pPr>
          </a:lstStyle>
          <a:p>
            <a:pPr>
              <a:defRPr/>
            </a:pPr>
            <a:fld id="{5D7C10DD-2E8A-4531-8101-6A3CC1223ABF}"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3" name="直接连接符 2"/>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4"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5" name="Picture 9"/>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6" name="日期占位符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页脚占位符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atin typeface="Verdana" panose="020B0604030504040204" pitchFamily="34" charset="0"/>
                <a:ea typeface="微软雅黑" panose="020B0503020204020204" pitchFamily="34" charset="-122"/>
              </a:defRPr>
            </a:lvl1pPr>
          </a:lstStyle>
          <a:p>
            <a:pPr>
              <a:defRPr/>
            </a:pPr>
            <a:fld id="{7B6FBBB4-51DD-4329-B224-DB35C097A53D}"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pic>
        <p:nvPicPr>
          <p:cNvPr id="5"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6" name="直接连接符 5"/>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7"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8" name="Picture 9"/>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0"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1" name="灯片编号占位符 6"/>
          <p:cNvSpPr>
            <a:spLocks noGrp="1"/>
          </p:cNvSpPr>
          <p:nvPr>
            <p:ph type="sldNum" sz="quarter" idx="12"/>
          </p:nvPr>
        </p:nvSpPr>
        <p:spPr/>
        <p:txBody>
          <a:bodyPr/>
          <a:lstStyle>
            <a:lvl1pPr>
              <a:defRPr>
                <a:latin typeface="Verdana" panose="020B0604030504040204" pitchFamily="34" charset="0"/>
                <a:ea typeface="微软雅黑" panose="020B0503020204020204" pitchFamily="34" charset="-122"/>
              </a:defRPr>
            </a:lvl1pPr>
          </a:lstStyle>
          <a:p>
            <a:pPr>
              <a:defRPr/>
            </a:pPr>
            <a:fld id="{689BC470-C7CB-4278-B5C0-1D7046D04BB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pic>
        <p:nvPicPr>
          <p:cNvPr id="5" name="Picture 10" descr="C:\Users\vivianting\Desktop\未标题8.png"/>
          <p:cNvPicPr>
            <a:picLocks noChangeAspect="1" noChangeArrowheads="1"/>
          </p:cNvPicPr>
          <p:nvPr/>
        </p:nvPicPr>
        <p:blipFill>
          <a:blip r:embed="rId2"/>
          <a:srcRect l="4971" t="1717" r="74190" b="70428"/>
          <a:stretch>
            <a:fillRect/>
          </a:stretch>
        </p:blipFill>
        <p:spPr bwMode="auto">
          <a:xfrm>
            <a:off x="7786688" y="5286375"/>
            <a:ext cx="1357312" cy="1571625"/>
          </a:xfrm>
          <a:prstGeom prst="rect">
            <a:avLst/>
          </a:prstGeom>
          <a:noFill/>
          <a:ln w="9525">
            <a:noFill/>
            <a:miter lim="800000"/>
            <a:headEnd/>
            <a:tailEnd/>
          </a:ln>
        </p:spPr>
      </p:pic>
      <p:cxnSp>
        <p:nvCxnSpPr>
          <p:cNvPr id="6" name="直接连接符 5"/>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7" name="Picture 16"/>
          <p:cNvPicPr>
            <a:picLocks noChangeAspect="1" noChangeArrowheads="1"/>
          </p:cNvPicPr>
          <p:nvPr/>
        </p:nvPicPr>
        <p:blipFill>
          <a:blip r:embed="rId3"/>
          <a:srcRect/>
          <a:stretch>
            <a:fillRect/>
          </a:stretch>
        </p:blipFill>
        <p:spPr bwMode="auto">
          <a:xfrm>
            <a:off x="0" y="0"/>
            <a:ext cx="923925" cy="912813"/>
          </a:xfrm>
          <a:prstGeom prst="rect">
            <a:avLst/>
          </a:prstGeom>
          <a:noFill/>
          <a:ln w="9525">
            <a:noFill/>
            <a:miter lim="800000"/>
            <a:headEnd/>
            <a:tailEnd/>
          </a:ln>
        </p:spPr>
      </p:pic>
      <p:pic>
        <p:nvPicPr>
          <p:cNvPr id="8" name="Picture 9"/>
          <p:cNvPicPr>
            <a:picLocks noChangeAspect="1" noChangeArrowheads="1"/>
          </p:cNvPicPr>
          <p:nvPr/>
        </p:nvPicPr>
        <p:blipFill>
          <a:blip r:embed="rId4"/>
          <a:srcRect l="10513" t="10342" r="12415" b="6898"/>
          <a:stretch>
            <a:fillRect/>
          </a:stretch>
        </p:blipFill>
        <p:spPr bwMode="auto">
          <a:xfrm>
            <a:off x="7470775" y="52388"/>
            <a:ext cx="1379538" cy="1003300"/>
          </a:xfrm>
          <a:prstGeom prst="rect">
            <a:avLst/>
          </a:prstGeom>
          <a:noFill/>
          <a:ln w="9525">
            <a:noFill/>
            <a:miter lim="800000"/>
            <a:headEnd/>
            <a:tailEnd/>
          </a:ln>
        </p:spPr>
      </p:pic>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0"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11" name="灯片编号占位符 6"/>
          <p:cNvSpPr>
            <a:spLocks noGrp="1"/>
          </p:cNvSpPr>
          <p:nvPr>
            <p:ph type="sldNum" sz="quarter" idx="12"/>
          </p:nvPr>
        </p:nvSpPr>
        <p:spPr/>
        <p:txBody>
          <a:bodyPr/>
          <a:lstStyle>
            <a:lvl1pPr>
              <a:defRPr>
                <a:latin typeface="Verdana" panose="020B0604030504040204" pitchFamily="34" charset="0"/>
                <a:ea typeface="微软雅黑" panose="020B0503020204020204" pitchFamily="34" charset="-122"/>
              </a:defRPr>
            </a:lvl1pPr>
          </a:lstStyle>
          <a:p>
            <a:pPr>
              <a:defRPr/>
            </a:pPr>
            <a:fld id="{A6586AAA-3323-4CE2-9C97-D7835F8F57C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C:\Users\vivianting\Desktop\未标题8.png"/>
          <p:cNvPicPr>
            <a:picLocks noChangeAspect="1" noChangeArrowheads="1"/>
          </p:cNvPicPr>
          <p:nvPr/>
        </p:nvPicPr>
        <p:blipFill>
          <a:blip r:embed="rId25"/>
          <a:srcRect l="4971" t="1717" r="74190" b="70428"/>
          <a:stretch>
            <a:fillRect/>
          </a:stretch>
        </p:blipFill>
        <p:spPr bwMode="auto">
          <a:xfrm>
            <a:off x="7786688" y="5286375"/>
            <a:ext cx="1357312" cy="1571625"/>
          </a:xfrm>
          <a:prstGeom prst="rect">
            <a:avLst/>
          </a:prstGeom>
          <a:noFill/>
          <a:ln w="9525">
            <a:noFill/>
            <a:miter lim="800000"/>
            <a:headEnd/>
            <a:tailEnd/>
          </a:ln>
        </p:spPr>
      </p:pic>
      <p:sp>
        <p:nvSpPr>
          <p:cNvPr id="1027" name="标题占位符 1"/>
          <p:cNvSpPr>
            <a:spLocks noGrp="1"/>
          </p:cNvSpPr>
          <p:nvPr>
            <p:ph type="title"/>
          </p:nvPr>
        </p:nvSpPr>
        <p:spPr bwMode="auto">
          <a:xfrm>
            <a:off x="457200" y="274638"/>
            <a:ext cx="7115175" cy="511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文本占位符 2"/>
          <p:cNvSpPr>
            <a:spLocks noGrp="1"/>
          </p:cNvSpPr>
          <p:nvPr>
            <p:ph type="body" idx="1"/>
          </p:nvPr>
        </p:nvSpPr>
        <p:spPr bwMode="auto">
          <a:xfrm>
            <a:off x="457200" y="1000125"/>
            <a:ext cx="8229600" cy="5126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灯片编号占位符 5"/>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prstTxWarp prst="textNoShape">
              <a:avLst/>
            </a:prstTxWarp>
          </a:bodyPr>
          <a:lstStyle>
            <a:lvl1pPr algn="r">
              <a:defRPr sz="1200" b="1">
                <a:latin typeface="Times New Roman" panose="02020603050405020304" pitchFamily="18" charset="0"/>
                <a:ea typeface="宋体" panose="02010600030101010101" pitchFamily="2" charset="-122"/>
                <a:cs typeface="Tahoma" panose="020B0604030504040204" pitchFamily="34" charset="0"/>
              </a:defRPr>
            </a:lvl1pPr>
          </a:lstStyle>
          <a:p>
            <a:pPr>
              <a:defRPr/>
            </a:pPr>
            <a:fld id="{F801DDAD-3F2F-4A78-A801-17076A73E61E}" type="slidenum">
              <a:rPr lang="zh-CN" altLang="en-US"/>
              <a:pPr>
                <a:defRPr/>
              </a:pPr>
              <a:t>‹#›</a:t>
            </a:fld>
            <a:endParaRPr lang="en-US" altLang="zh-CN"/>
          </a:p>
        </p:txBody>
      </p:sp>
      <p:cxnSp>
        <p:nvCxnSpPr>
          <p:cNvPr id="9" name="直接连接符 8"/>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31" name="Picture 9"/>
          <p:cNvPicPr>
            <a:picLocks noChangeAspect="1" noChangeArrowheads="1"/>
          </p:cNvPicPr>
          <p:nvPr/>
        </p:nvPicPr>
        <p:blipFill>
          <a:blip r:embed="rId26"/>
          <a:srcRect l="10513" t="10342" r="12415" b="6898"/>
          <a:stretch>
            <a:fillRect/>
          </a:stretch>
        </p:blipFill>
        <p:spPr bwMode="auto">
          <a:xfrm>
            <a:off x="7470775" y="52388"/>
            <a:ext cx="1379538" cy="1003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3" r:id="rId12"/>
    <p:sldLayoutId id="2147483662" r:id="rId13"/>
    <p:sldLayoutId id="2147483661" r:id="rId14"/>
    <p:sldLayoutId id="2147483660"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Lst>
  <p:hf hdr="0" ftr="0" dt="0"/>
  <p:txStyles>
    <p:titleStyle>
      <a:lvl1pPr algn="ctr" rtl="0" eaLnBrk="0" fontAlgn="base" hangingPunct="0">
        <a:spcBef>
          <a:spcPct val="0"/>
        </a:spcBef>
        <a:spcAft>
          <a:spcPct val="0"/>
        </a:spcAft>
        <a:defRPr sz="3600" kern="1200">
          <a:solidFill>
            <a:schemeClr val="tx1"/>
          </a:solidFill>
          <a:latin typeface="微软雅黑" pitchFamily="34" charset="-122"/>
          <a:ea typeface="微软雅黑" pitchFamily="34" charset="-122"/>
          <a:cs typeface="+mj-cs"/>
        </a:defRPr>
      </a:lvl1pPr>
      <a:lvl2pPr algn="ctr" rtl="0" eaLnBrk="0" fontAlgn="base" hangingPunct="0">
        <a:spcBef>
          <a:spcPct val="0"/>
        </a:spcBef>
        <a:spcAft>
          <a:spcPct val="0"/>
        </a:spcAft>
        <a:defRPr sz="3600">
          <a:solidFill>
            <a:schemeClr val="tx1"/>
          </a:solidFill>
          <a:latin typeface="微软雅黑" pitchFamily="34" charset="-122"/>
          <a:ea typeface="微软雅黑" pitchFamily="34" charset="-122"/>
        </a:defRPr>
      </a:lvl2pPr>
      <a:lvl3pPr algn="ctr" rtl="0" eaLnBrk="0" fontAlgn="base" hangingPunct="0">
        <a:spcBef>
          <a:spcPct val="0"/>
        </a:spcBef>
        <a:spcAft>
          <a:spcPct val="0"/>
        </a:spcAft>
        <a:defRPr sz="3600">
          <a:solidFill>
            <a:schemeClr val="tx1"/>
          </a:solidFill>
          <a:latin typeface="微软雅黑" pitchFamily="34" charset="-122"/>
          <a:ea typeface="微软雅黑" pitchFamily="34" charset="-122"/>
        </a:defRPr>
      </a:lvl3pPr>
      <a:lvl4pPr algn="ctr" rtl="0" eaLnBrk="0" fontAlgn="base" hangingPunct="0">
        <a:spcBef>
          <a:spcPct val="0"/>
        </a:spcBef>
        <a:spcAft>
          <a:spcPct val="0"/>
        </a:spcAft>
        <a:defRPr sz="3600">
          <a:solidFill>
            <a:schemeClr val="tx1"/>
          </a:solidFill>
          <a:latin typeface="微软雅黑" pitchFamily="34" charset="-122"/>
          <a:ea typeface="微软雅黑" pitchFamily="34" charset="-122"/>
        </a:defRPr>
      </a:lvl4pPr>
      <a:lvl5pPr algn="ctr" rtl="0" eaLnBrk="0" fontAlgn="base" hangingPunct="0">
        <a:spcBef>
          <a:spcPct val="0"/>
        </a:spcBef>
        <a:spcAft>
          <a:spcPct val="0"/>
        </a:spcAft>
        <a:defRPr sz="3600">
          <a:solidFill>
            <a:schemeClr val="tx1"/>
          </a:solidFill>
          <a:latin typeface="微软雅黑" pitchFamily="34" charset="-122"/>
          <a:ea typeface="微软雅黑" pitchFamily="34" charset="-122"/>
        </a:defRPr>
      </a:lvl5pPr>
      <a:lvl6pPr marL="457200" algn="ctr" rtl="0" eaLnBrk="1" fontAlgn="base" hangingPunct="1">
        <a:spcBef>
          <a:spcPct val="0"/>
        </a:spcBef>
        <a:spcAft>
          <a:spcPct val="0"/>
        </a:spcAft>
        <a:defRPr sz="3600">
          <a:solidFill>
            <a:schemeClr val="tx1"/>
          </a:solidFill>
          <a:latin typeface="微软雅黑" pitchFamily="34" charset="-122"/>
          <a:ea typeface="微软雅黑" pitchFamily="34" charset="-122"/>
        </a:defRPr>
      </a:lvl6pPr>
      <a:lvl7pPr marL="914400" algn="ctr" rtl="0" eaLnBrk="1" fontAlgn="base" hangingPunct="1">
        <a:spcBef>
          <a:spcPct val="0"/>
        </a:spcBef>
        <a:spcAft>
          <a:spcPct val="0"/>
        </a:spcAft>
        <a:defRPr sz="3600">
          <a:solidFill>
            <a:schemeClr val="tx1"/>
          </a:solidFill>
          <a:latin typeface="微软雅黑" pitchFamily="34" charset="-122"/>
          <a:ea typeface="微软雅黑" pitchFamily="34" charset="-122"/>
        </a:defRPr>
      </a:lvl7pPr>
      <a:lvl8pPr marL="1371600" algn="ctr" rtl="0" eaLnBrk="1" fontAlgn="base" hangingPunct="1">
        <a:spcBef>
          <a:spcPct val="0"/>
        </a:spcBef>
        <a:spcAft>
          <a:spcPct val="0"/>
        </a:spcAft>
        <a:defRPr sz="3600">
          <a:solidFill>
            <a:schemeClr val="tx1"/>
          </a:solidFill>
          <a:latin typeface="微软雅黑" pitchFamily="34" charset="-122"/>
          <a:ea typeface="微软雅黑" pitchFamily="34" charset="-122"/>
        </a:defRPr>
      </a:lvl8pPr>
      <a:lvl9pPr marL="1828800" algn="ctr" rtl="0" eaLnBrk="1" fontAlgn="base" hangingPunct="1">
        <a:spcBef>
          <a:spcPct val="0"/>
        </a:spcBef>
        <a:spcAft>
          <a:spcPct val="0"/>
        </a:spcAft>
        <a:defRPr sz="3600">
          <a:solidFill>
            <a:schemeClr val="tx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微软雅黑" pitchFamily="34" charset="-122"/>
          <a:ea typeface="微软雅黑" pitchFamily="34" charset="-122"/>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微软雅黑" pitchFamily="34" charset="-122"/>
          <a:ea typeface="微软雅黑" pitchFamily="34" charset="-122"/>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软雅黑" pitchFamily="34" charset="-122"/>
          <a:ea typeface="微软雅黑" pitchFamily="34" charset="-122"/>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179388" y="450850"/>
            <a:ext cx="1890712" cy="307975"/>
          </a:xfrm>
          <a:prstGeom prst="rect">
            <a:avLst/>
          </a:prstGeom>
          <a:noFill/>
          <a:ln w="9525" algn="ctr">
            <a:noFill/>
            <a:miter lim="800000"/>
            <a:headEnd/>
            <a:tailEnd/>
          </a:ln>
        </p:spPr>
        <p:txBody>
          <a:bodyPr wrap="none">
            <a:spAutoFit/>
          </a:bodyPr>
          <a:lstStyle/>
          <a:p>
            <a:pPr>
              <a:spcBef>
                <a:spcPct val="50000"/>
              </a:spcBef>
            </a:pPr>
            <a:r>
              <a:rPr lang="zh-CN" altLang="en-US">
                <a:solidFill>
                  <a:srgbClr val="FF0000"/>
                </a:solidFill>
                <a:latin typeface="黑体" pitchFamily="2" charset="-122"/>
                <a:ea typeface="黑体" pitchFamily="2" charset="-122"/>
              </a:rPr>
              <a:t> 内部资料 注意保密 </a:t>
            </a:r>
          </a:p>
        </p:txBody>
      </p:sp>
      <p:sp>
        <p:nvSpPr>
          <p:cNvPr id="12291" name="Rectangle 2"/>
          <p:cNvSpPr txBox="1">
            <a:spLocks noChangeArrowheads="1"/>
          </p:cNvSpPr>
          <p:nvPr/>
        </p:nvSpPr>
        <p:spPr bwMode="auto">
          <a:xfrm>
            <a:off x="1000100" y="2866616"/>
            <a:ext cx="6624638" cy="1714512"/>
          </a:xfrm>
          <a:prstGeom prst="rect">
            <a:avLst/>
          </a:prstGeom>
          <a:noFill/>
          <a:ln w="9525">
            <a:noFill/>
            <a:miter lim="800000"/>
            <a:headEnd/>
            <a:tailEnd/>
          </a:ln>
        </p:spPr>
        <p:txBody>
          <a:bodyPr/>
          <a:lstStyle/>
          <a:p>
            <a:pPr marL="361950" algn="ctr">
              <a:lnSpc>
                <a:spcPct val="150000"/>
              </a:lnSpc>
            </a:pPr>
            <a:r>
              <a:rPr lang="zh-CN" altLang="en-US" sz="3600" dirty="0" smtClean="0">
                <a:solidFill>
                  <a:schemeClr val="bg1"/>
                </a:solidFill>
                <a:latin typeface="黑体" pitchFamily="2" charset="-122"/>
                <a:ea typeface="黑体" pitchFamily="2" charset="-122"/>
              </a:rPr>
              <a:t>蓝信产品介绍</a:t>
            </a:r>
            <a:endParaRPr lang="zh-CN" altLang="en-US" sz="3600" dirty="0">
              <a:solidFill>
                <a:schemeClr val="bg1"/>
              </a:solidFill>
              <a:latin typeface="黑体" pitchFamily="2" charset="-122"/>
              <a:ea typeface="黑体" pitchFamily="2" charset="-122"/>
            </a:endParaRPr>
          </a:p>
        </p:txBody>
      </p:sp>
      <p:sp>
        <p:nvSpPr>
          <p:cNvPr id="12292" name="Rectangle 3"/>
          <p:cNvSpPr txBox="1">
            <a:spLocks noChangeArrowheads="1"/>
          </p:cNvSpPr>
          <p:nvPr/>
        </p:nvSpPr>
        <p:spPr bwMode="auto">
          <a:xfrm>
            <a:off x="973138" y="5516563"/>
            <a:ext cx="7343775" cy="936625"/>
          </a:xfrm>
          <a:prstGeom prst="rect">
            <a:avLst/>
          </a:prstGeom>
          <a:noFill/>
          <a:ln w="9525">
            <a:noFill/>
            <a:miter lim="800000"/>
            <a:headEnd/>
            <a:tailEnd/>
          </a:ln>
        </p:spPr>
        <p:txBody>
          <a:bodyPr/>
          <a:lstStyle/>
          <a:p>
            <a:pPr algn="ctr" fontAlgn="ctr">
              <a:lnSpc>
                <a:spcPct val="120000"/>
              </a:lnSpc>
              <a:spcBef>
                <a:spcPct val="20000"/>
              </a:spcBef>
              <a:spcAft>
                <a:spcPct val="20000"/>
              </a:spcAft>
              <a:buClr>
                <a:srgbClr val="FF0000"/>
              </a:buClr>
              <a:buFont typeface="Wingdings" pitchFamily="2" charset="2"/>
              <a:buNone/>
            </a:pPr>
            <a:r>
              <a:rPr lang="zh-CN" altLang="en-US" sz="1800" dirty="0" smtClean="0">
                <a:solidFill>
                  <a:schemeClr val="tx1"/>
                </a:solidFill>
              </a:rPr>
              <a:t>甘肃省分公司集团</a:t>
            </a:r>
            <a:r>
              <a:rPr lang="zh-CN" altLang="en-US" sz="1800" dirty="0">
                <a:solidFill>
                  <a:schemeClr val="tx1"/>
                </a:solidFill>
              </a:rPr>
              <a:t>客户事业</a:t>
            </a:r>
            <a:r>
              <a:rPr lang="zh-CN" altLang="en-US" sz="1800" dirty="0" smtClean="0">
                <a:solidFill>
                  <a:schemeClr val="tx1"/>
                </a:solidFill>
              </a:rPr>
              <a:t>部</a:t>
            </a:r>
            <a:endParaRPr lang="en-US" altLang="zh-CN" sz="1800" dirty="0">
              <a:solidFill>
                <a:schemeClr val="tx1"/>
              </a:solidFill>
            </a:endParaRPr>
          </a:p>
          <a:p>
            <a:pPr algn="ctr" fontAlgn="ctr">
              <a:lnSpc>
                <a:spcPct val="120000"/>
              </a:lnSpc>
              <a:spcBef>
                <a:spcPct val="20000"/>
              </a:spcBef>
              <a:spcAft>
                <a:spcPct val="20000"/>
              </a:spcAft>
              <a:buClr>
                <a:srgbClr val="FF0000"/>
              </a:buClr>
              <a:buFont typeface="Wingdings" pitchFamily="2" charset="2"/>
              <a:buNone/>
            </a:pPr>
            <a:r>
              <a:rPr lang="en-US" altLang="zh-CN" sz="1800" dirty="0" smtClean="0">
                <a:solidFill>
                  <a:schemeClr val="tx1"/>
                </a:solidFill>
              </a:rPr>
              <a:t>2014</a:t>
            </a:r>
            <a:r>
              <a:rPr lang="zh-CN" altLang="en-US" sz="1800" dirty="0" smtClean="0">
                <a:solidFill>
                  <a:schemeClr val="tx1"/>
                </a:solidFill>
              </a:rPr>
              <a:t>年</a:t>
            </a:r>
            <a:r>
              <a:rPr lang="en-US" altLang="zh-CN" sz="1800" dirty="0" smtClean="0">
                <a:solidFill>
                  <a:schemeClr val="tx1"/>
                </a:solidFill>
              </a:rPr>
              <a:t>9</a:t>
            </a:r>
            <a:r>
              <a:rPr lang="zh-CN" altLang="en-US" sz="1800" dirty="0" smtClean="0">
                <a:solidFill>
                  <a:schemeClr val="tx1"/>
                </a:solidFill>
              </a:rPr>
              <a:t>月 </a:t>
            </a:r>
            <a:endParaRPr lang="zh-CN" altLang="en-US" sz="1800" dirty="0">
              <a:solidFill>
                <a:schemeClr val="tx1"/>
              </a:solidFill>
            </a:endParaRPr>
          </a:p>
        </p:txBody>
      </p:sp>
    </p:spTree>
    <p:extLst>
      <p:ext uri="{BB962C8B-B14F-4D97-AF65-F5344CB8AC3E}">
        <p14:creationId xmlns:p14="http://schemas.microsoft.com/office/powerpoint/2010/main" xmlns="" val="42799505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xmlns="" val="0"/>
              </a:ext>
            </a:extLst>
          </a:blip>
          <a:srcRect t="3600" b="-1596"/>
          <a:stretch/>
        </p:blipFill>
        <p:spPr>
          <a:xfrm>
            <a:off x="5796136" y="1916832"/>
            <a:ext cx="2823482" cy="4536504"/>
          </a:xfrm>
          <a:prstGeom prst="rect">
            <a:avLst/>
          </a:prstGeom>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pic>
        <p:nvPicPr>
          <p:cNvPr id="9"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020"/>
          <a:stretch/>
        </p:blipFill>
        <p:spPr bwMode="auto">
          <a:xfrm>
            <a:off x="3710286" y="1340768"/>
            <a:ext cx="2823482" cy="4464496"/>
          </a:xfrm>
          <a:prstGeom prst="rect">
            <a:avLst/>
          </a:prstGeom>
          <a:ln/>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sp>
        <p:nvSpPr>
          <p:cNvPr id="7"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通知公告</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
        <p:nvSpPr>
          <p:cNvPr id="6" name="矩形 71"/>
          <p:cNvSpPr>
            <a:spLocks noChangeArrowheads="1"/>
          </p:cNvSpPr>
          <p:nvPr/>
        </p:nvSpPr>
        <p:spPr bwMode="auto">
          <a:xfrm>
            <a:off x="323528" y="1412776"/>
            <a:ext cx="3096344" cy="5232202"/>
          </a:xfrm>
          <a:prstGeom prst="rect">
            <a:avLst/>
          </a:prstGeom>
          <a:noFill/>
          <a:ln>
            <a:noFill/>
          </a:ln>
          <a:extLst/>
        </p:spPr>
        <p:txBody>
          <a:bodyPr wrap="square">
            <a:spAutoFit/>
          </a:bodyPr>
          <a:lstStyle>
            <a:lvl1pPr eaLnBrk="0" hangingPunct="0">
              <a:defRPr sz="2500" b="1">
                <a:solidFill>
                  <a:srgbClr val="004386"/>
                </a:solidFill>
                <a:latin typeface="Arial" panose="020B0604020202020204" pitchFamily="34" charset="0"/>
                <a:ea typeface="宋体" panose="02010600030101010101" pitchFamily="2" charset="-122"/>
              </a:defRPr>
            </a:lvl1pPr>
            <a:lvl2pPr marL="742950" indent="-285750" eaLnBrk="0" hangingPunct="0">
              <a:defRPr sz="2500" b="1">
                <a:solidFill>
                  <a:srgbClr val="004386"/>
                </a:solidFill>
                <a:latin typeface="Arial" panose="020B0604020202020204" pitchFamily="34" charset="0"/>
                <a:ea typeface="宋体" panose="02010600030101010101" pitchFamily="2" charset="-122"/>
              </a:defRPr>
            </a:lvl2pPr>
            <a:lvl3pPr marL="1143000" indent="-228600" eaLnBrk="0" hangingPunct="0">
              <a:defRPr sz="2500" b="1">
                <a:solidFill>
                  <a:srgbClr val="004386"/>
                </a:solidFill>
                <a:latin typeface="Arial" panose="020B0604020202020204" pitchFamily="34" charset="0"/>
                <a:ea typeface="宋体" panose="02010600030101010101" pitchFamily="2" charset="-122"/>
              </a:defRPr>
            </a:lvl3pPr>
            <a:lvl4pPr marL="1600200" indent="-228600" eaLnBrk="0" hangingPunct="0">
              <a:defRPr sz="2500" b="1">
                <a:solidFill>
                  <a:srgbClr val="004386"/>
                </a:solidFill>
                <a:latin typeface="Arial" panose="020B0604020202020204" pitchFamily="34" charset="0"/>
                <a:ea typeface="宋体" panose="02010600030101010101" pitchFamily="2" charset="-122"/>
              </a:defRPr>
            </a:lvl4pPr>
            <a:lvl5pPr marL="2057400" indent="-228600" eaLnBrk="0" hangingPunct="0">
              <a:defRPr sz="2500" b="1">
                <a:solidFill>
                  <a:srgbClr val="004386"/>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500" b="1">
                <a:solidFill>
                  <a:srgbClr val="004386"/>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500" b="1">
                <a:solidFill>
                  <a:srgbClr val="004386"/>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500" b="1">
                <a:solidFill>
                  <a:srgbClr val="004386"/>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500" b="1">
                <a:solidFill>
                  <a:srgbClr val="004386"/>
                </a:solidFill>
                <a:latin typeface="Arial" panose="020B0604020202020204" pitchFamily="34" charset="0"/>
                <a:ea typeface="宋体" panose="02010600030101010101" pitchFamily="2" charset="-122"/>
              </a:defRPr>
            </a:lvl9pPr>
          </a:lstStyle>
          <a:p>
            <a:pPr algn="ctr" eaLnBrk="1" hangingPunct="1">
              <a:spcAft>
                <a:spcPts val="600"/>
              </a:spcAft>
              <a:defRPr/>
            </a:pPr>
            <a:r>
              <a:rPr lang="zh-CN" altLang="en-US" sz="1800" dirty="0" smtClean="0">
                <a:latin typeface="微软雅黑" panose="020B0503020204020204" pitchFamily="34" charset="-122"/>
                <a:ea typeface="微软雅黑" panose="020B0503020204020204" pitchFamily="34" charset="-122"/>
              </a:rPr>
              <a:t>通知快讯，内刊</a:t>
            </a:r>
            <a:r>
              <a:rPr lang="zh-CN" altLang="en-US" sz="1800" dirty="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手机报</a:t>
            </a:r>
            <a:endParaRPr lang="en-US" altLang="zh-CN" sz="1800" dirty="0" smtClean="0">
              <a:latin typeface="微软雅黑" panose="020B0503020204020204" pitchFamily="34" charset="-122"/>
              <a:ea typeface="微软雅黑" panose="020B0503020204020204" pitchFamily="34" charset="-122"/>
            </a:endParaRPr>
          </a:p>
          <a:p>
            <a:pPr eaLnBrk="1" hangingPunct="1">
              <a:spcAft>
                <a:spcPts val="600"/>
              </a:spcAft>
              <a:defRPr/>
            </a:pPr>
            <a:r>
              <a:rPr lang="zh-CN" altLang="en-US" sz="1800" dirty="0" smtClean="0">
                <a:latin typeface="微软雅黑" panose="020B0503020204020204" pitchFamily="34" charset="-122"/>
                <a:ea typeface="微软雅黑" panose="020B0503020204020204" pitchFamily="34" charset="-122"/>
              </a:rPr>
              <a:t> </a:t>
            </a:r>
            <a:endParaRPr lang="en-US" altLang="zh-CN" sz="1800" dirty="0" smtClean="0">
              <a:latin typeface="微软雅黑" panose="020B0503020204020204" pitchFamily="34" charset="-122"/>
              <a:ea typeface="微软雅黑" panose="020B0503020204020204" pitchFamily="34" charset="-122"/>
            </a:endParaRPr>
          </a:p>
          <a:p>
            <a:pPr marL="342900" indent="-342900" eaLnBrk="1" hangingPunct="1">
              <a:spcAft>
                <a:spcPts val="600"/>
              </a:spcAft>
              <a:buFont typeface="Wingdings" panose="05000000000000000000" pitchFamily="2" charset="2"/>
              <a:buChar char="Ø"/>
              <a:defRPr/>
            </a:pPr>
            <a:r>
              <a:rPr lang="zh-CN" altLang="en-US" sz="1800" b="0" dirty="0" smtClean="0">
                <a:solidFill>
                  <a:srgbClr val="000000"/>
                </a:solidFill>
                <a:latin typeface="微软雅黑" panose="020B0503020204020204" pitchFamily="34" charset="-122"/>
                <a:ea typeface="微软雅黑" panose="020B0503020204020204" pitchFamily="34" charset="-122"/>
              </a:rPr>
              <a:t>支持图</a:t>
            </a:r>
            <a:r>
              <a:rPr lang="zh-CN" altLang="en-US" sz="1800" b="0" dirty="0">
                <a:solidFill>
                  <a:srgbClr val="000000"/>
                </a:solidFill>
                <a:latin typeface="微软雅黑" panose="020B0503020204020204" pitchFamily="34" charset="-122"/>
                <a:ea typeface="微软雅黑" panose="020B0503020204020204" pitchFamily="34" charset="-122"/>
              </a:rPr>
              <a:t>片</a:t>
            </a:r>
            <a:r>
              <a:rPr lang="zh-CN" altLang="en-US" sz="1800" b="0" dirty="0" smtClean="0">
                <a:solidFill>
                  <a:srgbClr val="000000"/>
                </a:solidFill>
                <a:latin typeface="微软雅黑" panose="020B0503020204020204" pitchFamily="34" charset="-122"/>
                <a:ea typeface="微软雅黑" panose="020B0503020204020204" pitchFamily="34" charset="-122"/>
              </a:rPr>
              <a:t>、文字、文档、视频等格式消息的发送。</a:t>
            </a:r>
            <a:endParaRPr lang="en-US" altLang="zh-CN" sz="1800" b="0" dirty="0" smtClean="0">
              <a:solidFill>
                <a:srgbClr val="000000"/>
              </a:solidFill>
              <a:latin typeface="微软雅黑" panose="020B0503020204020204" pitchFamily="34" charset="-122"/>
              <a:ea typeface="微软雅黑" panose="020B0503020204020204" pitchFamily="34" charset="-122"/>
            </a:endParaRPr>
          </a:p>
          <a:p>
            <a:pPr marL="1085850" lvl="1" indent="-342900" eaLnBrk="1" hangingPunct="1">
              <a:spcAft>
                <a:spcPts val="600"/>
              </a:spcAft>
              <a:buFont typeface="Arial" panose="020B0604020202020204" pitchFamily="34" charset="0"/>
              <a:buChar char="•"/>
              <a:defRPr/>
            </a:pPr>
            <a:r>
              <a:rPr lang="en-US" altLang="zh-CN" sz="1600" b="0" dirty="0" smtClean="0">
                <a:solidFill>
                  <a:srgbClr val="000000"/>
                </a:solidFill>
                <a:latin typeface="微软雅黑" panose="020B0503020204020204" pitchFamily="34" charset="-122"/>
                <a:ea typeface="微软雅黑" panose="020B0503020204020204" pitchFamily="34" charset="-122"/>
              </a:rPr>
              <a:t>《</a:t>
            </a:r>
            <a:r>
              <a:rPr lang="zh-CN" altLang="en-US" sz="1600" b="0" dirty="0" smtClean="0">
                <a:solidFill>
                  <a:srgbClr val="000000"/>
                </a:solidFill>
                <a:latin typeface="微软雅黑" panose="020B0503020204020204" pitchFamily="34" charset="-122"/>
                <a:ea typeface="微软雅黑" panose="020B0503020204020204" pitchFamily="34" charset="-122"/>
              </a:rPr>
              <a:t>公司、行业要</a:t>
            </a:r>
            <a:r>
              <a:rPr lang="zh-CN" altLang="en-US" sz="1600" b="0" dirty="0">
                <a:solidFill>
                  <a:srgbClr val="000000"/>
                </a:solidFill>
                <a:latin typeface="微软雅黑" panose="020B0503020204020204" pitchFamily="34" charset="-122"/>
                <a:ea typeface="微软雅黑" panose="020B0503020204020204" pitchFamily="34" charset="-122"/>
              </a:rPr>
              <a:t>闻</a:t>
            </a:r>
            <a:r>
              <a:rPr lang="en-US" altLang="zh-CN" sz="1600" b="0" dirty="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000000"/>
                </a:solidFill>
                <a:latin typeface="微软雅黑" panose="020B0503020204020204" pitchFamily="34" charset="-122"/>
                <a:ea typeface="微软雅黑" panose="020B0503020204020204" pitchFamily="34" charset="-122"/>
              </a:rPr>
              <a:t>、</a:t>
            </a:r>
            <a:r>
              <a:rPr lang="en-US" altLang="zh-CN" sz="1600" b="0" dirty="0" smtClean="0">
                <a:solidFill>
                  <a:srgbClr val="000000"/>
                </a:solidFill>
                <a:latin typeface="微软雅黑" panose="020B0503020204020204" pitchFamily="34" charset="-122"/>
                <a:ea typeface="微软雅黑" panose="020B0503020204020204" pitchFamily="34" charset="-122"/>
              </a:rPr>
              <a:t>《</a:t>
            </a:r>
            <a:r>
              <a:rPr lang="zh-CN" altLang="en-US" sz="1600" b="0" dirty="0" smtClean="0">
                <a:solidFill>
                  <a:srgbClr val="000000"/>
                </a:solidFill>
                <a:latin typeface="微软雅黑" panose="020B0503020204020204" pitchFamily="34" charset="-122"/>
                <a:ea typeface="微软雅黑" panose="020B0503020204020204" pitchFamily="34" charset="-122"/>
              </a:rPr>
              <a:t>内部通知</a:t>
            </a:r>
            <a:r>
              <a:rPr lang="en-US" altLang="zh-CN" sz="1600" b="0" dirty="0" smtClean="0">
                <a:solidFill>
                  <a:srgbClr val="000000"/>
                </a:solidFill>
                <a:latin typeface="微软雅黑" panose="020B0503020204020204" pitchFamily="34" charset="-122"/>
                <a:ea typeface="微软雅黑" panose="020B0503020204020204" pitchFamily="34" charset="-122"/>
              </a:rPr>
              <a:t>》</a:t>
            </a:r>
            <a:r>
              <a:rPr lang="zh-CN" altLang="en-US" sz="1600" b="0" dirty="0">
                <a:solidFill>
                  <a:srgbClr val="000000"/>
                </a:solidFill>
                <a:latin typeface="微软雅黑" panose="020B0503020204020204" pitchFamily="34" charset="-122"/>
                <a:ea typeface="微软雅黑" panose="020B0503020204020204" pitchFamily="34" charset="-122"/>
              </a:rPr>
              <a:t>、</a:t>
            </a:r>
            <a:r>
              <a:rPr lang="en-US" altLang="zh-CN" sz="1600" b="0" dirty="0" smtClean="0">
                <a:solidFill>
                  <a:srgbClr val="000000"/>
                </a:solidFill>
                <a:latin typeface="微软雅黑" panose="020B0503020204020204" pitchFamily="34" charset="-122"/>
                <a:ea typeface="微软雅黑" panose="020B0503020204020204" pitchFamily="34" charset="-122"/>
              </a:rPr>
              <a:t>《</a:t>
            </a:r>
            <a:r>
              <a:rPr lang="zh-CN" altLang="en-US" sz="1600" b="0" dirty="0" smtClean="0">
                <a:solidFill>
                  <a:srgbClr val="000000"/>
                </a:solidFill>
                <a:latin typeface="微软雅黑" panose="020B0503020204020204" pitchFamily="34" charset="-122"/>
                <a:ea typeface="微软雅黑" panose="020B0503020204020204" pitchFamily="34" charset="-122"/>
              </a:rPr>
              <a:t>业务知识</a:t>
            </a:r>
            <a:r>
              <a:rPr lang="zh-CN" altLang="en-US" sz="1600" b="0" dirty="0">
                <a:solidFill>
                  <a:srgbClr val="000000"/>
                </a:solidFill>
                <a:latin typeface="微软雅黑" panose="020B0503020204020204" pitchFamily="34" charset="-122"/>
                <a:ea typeface="微软雅黑" panose="020B0503020204020204" pitchFamily="34" charset="-122"/>
              </a:rPr>
              <a:t>分享</a:t>
            </a:r>
            <a:r>
              <a:rPr lang="en-US" altLang="zh-CN" sz="1600" b="0" dirty="0" smtClean="0">
                <a:solidFill>
                  <a:srgbClr val="000000"/>
                </a:solidFill>
                <a:latin typeface="微软雅黑" panose="020B0503020204020204" pitchFamily="34" charset="-122"/>
                <a:ea typeface="微软雅黑" panose="020B0503020204020204" pitchFamily="34" charset="-122"/>
              </a:rPr>
              <a:t>》</a:t>
            </a:r>
            <a:r>
              <a:rPr lang="zh-CN" altLang="en-US" sz="1600" b="0" dirty="0" smtClean="0">
                <a:solidFill>
                  <a:srgbClr val="000000"/>
                </a:solidFill>
                <a:latin typeface="微软雅黑" panose="020B0503020204020204" pitchFamily="34" charset="-122"/>
                <a:ea typeface="微软雅黑" panose="020B0503020204020204" pitchFamily="34" charset="-122"/>
              </a:rPr>
              <a:t>等企业文化建设、团队建设。</a:t>
            </a:r>
            <a:endParaRPr lang="en-US" altLang="zh-CN" sz="1800" b="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spcAft>
                <a:spcPts val="600"/>
              </a:spcAft>
              <a:buFont typeface="Wingdings" panose="05000000000000000000" pitchFamily="2" charset="2"/>
              <a:buChar char="Ø"/>
              <a:defRPr/>
            </a:pPr>
            <a:r>
              <a:rPr lang="zh-CN" altLang="en-US" sz="1800" b="0" dirty="0" smtClean="0">
                <a:solidFill>
                  <a:srgbClr val="000000"/>
                </a:solidFill>
                <a:latin typeface="微软雅黑" panose="020B0503020204020204" pitchFamily="34" charset="-122"/>
                <a:ea typeface="微软雅黑" panose="020B0503020204020204" pitchFamily="34" charset="-122"/>
              </a:rPr>
              <a:t>融合短信推送（联通号码短信免费），保证所有人员的全部接收。</a:t>
            </a:r>
            <a:endParaRPr lang="en-US" altLang="zh-CN" sz="1800" b="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spcAft>
                <a:spcPts val="600"/>
              </a:spcAft>
              <a:buFont typeface="Wingdings" panose="05000000000000000000" pitchFamily="2" charset="2"/>
              <a:buChar char="Ø"/>
              <a:defRPr/>
            </a:pPr>
            <a:r>
              <a:rPr lang="zh-CN" altLang="en-US" sz="1800" b="0" dirty="0" smtClean="0">
                <a:solidFill>
                  <a:srgbClr val="000000"/>
                </a:solidFill>
                <a:latin typeface="微软雅黑" panose="020B0503020204020204" pitchFamily="34" charset="-122"/>
                <a:ea typeface="微软雅黑" panose="020B0503020204020204" pitchFamily="34" charset="-122"/>
              </a:rPr>
              <a:t>可查看送达状态并进行回执统计。</a:t>
            </a:r>
            <a:endParaRPr lang="en-US" altLang="zh-CN" sz="1800" b="0" dirty="0" smtClean="0">
              <a:solidFill>
                <a:srgbClr val="000000"/>
              </a:solidFill>
              <a:latin typeface="微软雅黑" panose="020B0503020204020204" pitchFamily="34" charset="-122"/>
              <a:ea typeface="微软雅黑" panose="020B0503020204020204" pitchFamily="34" charset="-122"/>
            </a:endParaRPr>
          </a:p>
          <a:p>
            <a:pPr marL="342900" indent="-342900" eaLnBrk="1" hangingPunct="1">
              <a:spcAft>
                <a:spcPts val="600"/>
              </a:spcAft>
              <a:buFont typeface="Wingdings" panose="05000000000000000000" pitchFamily="2" charset="2"/>
              <a:buChar char="Ø"/>
              <a:defRPr/>
            </a:pPr>
            <a:r>
              <a:rPr lang="zh-CN" altLang="en-US" sz="2000" b="0" dirty="0">
                <a:solidFill>
                  <a:srgbClr val="000000"/>
                </a:solidFill>
                <a:latin typeface="微软雅黑" panose="020B0503020204020204" pitchFamily="34" charset="-122"/>
                <a:ea typeface="微软雅黑" panose="020B0503020204020204" pitchFamily="34" charset="-122"/>
              </a:rPr>
              <a:t>短信资费：</a:t>
            </a:r>
            <a:endParaRPr lang="en-US" altLang="zh-CN" sz="2000" b="0" dirty="0">
              <a:solidFill>
                <a:srgbClr val="000000"/>
              </a:solidFill>
              <a:latin typeface="微软雅黑" panose="020B0503020204020204" pitchFamily="34" charset="-122"/>
              <a:ea typeface="微软雅黑" panose="020B0503020204020204" pitchFamily="34" charset="-122"/>
            </a:endParaRPr>
          </a:p>
          <a:p>
            <a:pPr marL="1085850" lvl="1" indent="-342900" eaLnBrk="1" hangingPunct="1">
              <a:spcAft>
                <a:spcPts val="600"/>
              </a:spcAft>
              <a:buFont typeface="Arial" pitchFamily="34" charset="0"/>
              <a:buChar char="•"/>
              <a:defRPr/>
            </a:pPr>
            <a:r>
              <a:rPr lang="zh-CN" altLang="en-US" sz="1600" b="0" dirty="0">
                <a:solidFill>
                  <a:srgbClr val="000000"/>
                </a:solidFill>
                <a:latin typeface="微软雅黑" panose="020B0503020204020204" pitchFamily="34" charset="-122"/>
                <a:ea typeface="微软雅黑" panose="020B0503020204020204" pitchFamily="34" charset="-122"/>
              </a:rPr>
              <a:t>网内：目前免费</a:t>
            </a:r>
            <a:endParaRPr lang="en-US" altLang="zh-CN" sz="1600" b="0" dirty="0">
              <a:solidFill>
                <a:srgbClr val="000000"/>
              </a:solidFill>
              <a:latin typeface="微软雅黑" panose="020B0503020204020204" pitchFamily="34" charset="-122"/>
              <a:ea typeface="微软雅黑" panose="020B0503020204020204" pitchFamily="34" charset="-122"/>
            </a:endParaRPr>
          </a:p>
          <a:p>
            <a:pPr marL="1085850" lvl="1" indent="-342900" eaLnBrk="1" hangingPunct="1">
              <a:spcAft>
                <a:spcPts val="600"/>
              </a:spcAft>
              <a:buFont typeface="Arial" pitchFamily="34" charset="0"/>
              <a:buChar char="•"/>
              <a:defRPr/>
            </a:pPr>
            <a:r>
              <a:rPr lang="zh-CN" altLang="en-US" sz="1600" b="0" dirty="0">
                <a:solidFill>
                  <a:srgbClr val="000000"/>
                </a:solidFill>
                <a:latin typeface="微软雅黑" panose="020B0503020204020204" pitchFamily="34" charset="-122"/>
                <a:ea typeface="微软雅黑" panose="020B0503020204020204" pitchFamily="34" charset="-122"/>
              </a:rPr>
              <a:t>异网：</a:t>
            </a:r>
            <a:r>
              <a:rPr lang="en-US" altLang="zh-CN" sz="1600" b="0" dirty="0">
                <a:solidFill>
                  <a:srgbClr val="000000"/>
                </a:solidFill>
                <a:latin typeface="微软雅黑" panose="020B0503020204020204" pitchFamily="34" charset="-122"/>
                <a:ea typeface="微软雅黑" panose="020B0503020204020204" pitchFamily="34" charset="-122"/>
              </a:rPr>
              <a:t>0.1</a:t>
            </a:r>
            <a:r>
              <a:rPr lang="zh-CN" altLang="en-US" sz="1600" b="0" dirty="0">
                <a:solidFill>
                  <a:srgbClr val="000000"/>
                </a:solidFill>
                <a:latin typeface="微软雅黑" panose="020B0503020204020204" pitchFamily="34" charset="-122"/>
                <a:ea typeface="微软雅黑" panose="020B0503020204020204" pitchFamily="34" charset="-122"/>
              </a:rPr>
              <a:t>元</a:t>
            </a:r>
            <a:r>
              <a:rPr lang="en-US" altLang="zh-CN" sz="1600" b="0" dirty="0">
                <a:solidFill>
                  <a:srgbClr val="000000"/>
                </a:solidFill>
                <a:latin typeface="微软雅黑" panose="020B0503020204020204" pitchFamily="34" charset="-122"/>
                <a:ea typeface="微软雅黑" panose="020B0503020204020204" pitchFamily="34" charset="-122"/>
              </a:rPr>
              <a:t>/</a:t>
            </a:r>
            <a:r>
              <a:rPr lang="zh-CN" altLang="en-US" sz="1600" b="0" dirty="0" smtClean="0">
                <a:solidFill>
                  <a:srgbClr val="000000"/>
                </a:solidFill>
                <a:latin typeface="微软雅黑" panose="020B0503020204020204" pitchFamily="34" charset="-122"/>
                <a:ea typeface="微软雅黑" panose="020B0503020204020204" pitchFamily="34" charset="-122"/>
              </a:rPr>
              <a:t>条</a:t>
            </a:r>
            <a:endParaRPr lang="en-US" altLang="zh-CN" sz="16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136431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188640"/>
            <a:ext cx="1198654" cy="929888"/>
          </a:xfrm>
          <a:prstGeom prst="rect">
            <a:avLst/>
          </a:prstGeom>
        </p:spPr>
      </p:pic>
      <p:sp>
        <p:nvSpPr>
          <p:cNvPr id="5" name="矩形 71"/>
          <p:cNvSpPr>
            <a:spLocks noChangeArrowheads="1"/>
          </p:cNvSpPr>
          <p:nvPr/>
        </p:nvSpPr>
        <p:spPr bwMode="auto">
          <a:xfrm>
            <a:off x="611560" y="2060848"/>
            <a:ext cx="3038681" cy="4170372"/>
          </a:xfrm>
          <a:prstGeom prst="rect">
            <a:avLst/>
          </a:prstGeom>
          <a:noFill/>
          <a:ln>
            <a:noFill/>
          </a:ln>
          <a:extLst/>
        </p:spPr>
        <p:txBody>
          <a:bodyPr wrap="square">
            <a:spAutoFit/>
          </a:bodyPr>
          <a:lstStyle/>
          <a:p>
            <a:pPr>
              <a:lnSpc>
                <a:spcPct val="150000"/>
              </a:lnSpc>
              <a:defRPr/>
            </a:pPr>
            <a:endParaRPr lang="en-US" altLang="zh-CN" sz="2200" b="1" dirty="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sz="2000" dirty="0" smtClean="0">
                <a:latin typeface="微软雅黑"/>
                <a:ea typeface="微软雅黑"/>
                <a:cs typeface="微软雅黑"/>
              </a:rPr>
              <a:t>指定范围群发通知</a:t>
            </a:r>
            <a:endParaRPr lang="en-US" altLang="zh-CN" sz="2000" dirty="0" smtClean="0">
              <a:latin typeface="微软雅黑"/>
              <a:ea typeface="微软雅黑"/>
              <a:cs typeface="微软雅黑"/>
            </a:endParaRPr>
          </a:p>
          <a:p>
            <a:pPr marL="633413" lvl="1" indent="-176213">
              <a:lnSpc>
                <a:spcPct val="150000"/>
              </a:lnSpc>
              <a:buFont typeface="Arial" pitchFamily="34" charset="0"/>
              <a:buChar char="•"/>
              <a:defRPr/>
            </a:pPr>
            <a:r>
              <a:rPr lang="zh-CN" altLang="en-US" sz="1600" dirty="0">
                <a:latin typeface="微软雅黑"/>
                <a:ea typeface="微软雅黑"/>
                <a:cs typeface="微软雅黑"/>
              </a:rPr>
              <a:t>一</a:t>
            </a:r>
            <a:r>
              <a:rPr lang="zh-CN" altLang="en-US" sz="1600" dirty="0" smtClean="0">
                <a:latin typeface="微软雅黑"/>
                <a:ea typeface="微软雅黑"/>
                <a:cs typeface="微软雅黑"/>
              </a:rPr>
              <a:t>对多的方式发送，回复消息点对点，成员间不可见</a:t>
            </a:r>
            <a:endParaRPr lang="en-US" altLang="zh-CN" sz="1600" dirty="0" smtClean="0">
              <a:latin typeface="微软雅黑"/>
              <a:ea typeface="微软雅黑"/>
              <a:cs typeface="微软雅黑"/>
            </a:endParaRPr>
          </a:p>
          <a:p>
            <a:pPr marL="342900" indent="-342900">
              <a:lnSpc>
                <a:spcPct val="150000"/>
              </a:lnSpc>
              <a:spcAft>
                <a:spcPts val="600"/>
              </a:spcAft>
              <a:buFont typeface="Wingdings" panose="05000000000000000000" pitchFamily="2" charset="2"/>
              <a:buChar char="Ø"/>
              <a:defRPr/>
            </a:pPr>
            <a:r>
              <a:rPr lang="zh-CN" altLang="en-US" sz="2000" dirty="0">
                <a:latin typeface="微软雅黑"/>
                <a:ea typeface="微软雅黑"/>
                <a:cs typeface="微软雅黑"/>
              </a:rPr>
              <a:t>融合短信推</a:t>
            </a:r>
            <a:r>
              <a:rPr lang="zh-CN" altLang="en-US" sz="2000" dirty="0" smtClean="0">
                <a:latin typeface="微软雅黑"/>
                <a:ea typeface="微软雅黑"/>
                <a:cs typeface="微软雅黑"/>
              </a:rPr>
              <a:t>送，重要通知消息即时送达</a:t>
            </a:r>
            <a:endParaRPr lang="en-US" altLang="zh-CN" sz="2000" dirty="0">
              <a:latin typeface="微软雅黑"/>
              <a:ea typeface="微软雅黑"/>
              <a:cs typeface="微软雅黑"/>
            </a:endParaRPr>
          </a:p>
          <a:p>
            <a:pPr marL="342900" indent="-342900">
              <a:lnSpc>
                <a:spcPct val="150000"/>
              </a:lnSpc>
              <a:spcAft>
                <a:spcPts val="600"/>
              </a:spcAft>
              <a:buFont typeface="Wingdings" panose="05000000000000000000" pitchFamily="2" charset="2"/>
              <a:buChar char="Ø"/>
              <a:defRPr/>
            </a:pPr>
            <a:r>
              <a:rPr lang="zh-CN" altLang="en-US" sz="2000" dirty="0" smtClean="0">
                <a:latin typeface="微软雅黑"/>
                <a:ea typeface="微软雅黑"/>
                <a:cs typeface="微软雅黑"/>
              </a:rPr>
              <a:t>回执</a:t>
            </a:r>
            <a:r>
              <a:rPr lang="zh-CN" altLang="en-US" sz="2000" dirty="0">
                <a:latin typeface="微软雅黑"/>
                <a:ea typeface="微软雅黑"/>
                <a:cs typeface="微软雅黑"/>
              </a:rPr>
              <a:t>统计</a:t>
            </a:r>
            <a:endParaRPr lang="en-US" altLang="zh-CN" sz="2000" dirty="0">
              <a:latin typeface="微软雅黑"/>
              <a:ea typeface="微软雅黑"/>
              <a:cs typeface="微软雅黑"/>
            </a:endParaRPr>
          </a:p>
          <a:p>
            <a:pPr marL="176213" indent="-176213">
              <a:lnSpc>
                <a:spcPct val="150000"/>
              </a:lnSpc>
              <a:buFont typeface="Arial" pitchFamily="34" charset="0"/>
              <a:buChar char="•"/>
              <a:defRPr/>
            </a:pPr>
            <a:endParaRPr lang="en-US" altLang="zh-CN" sz="2000" dirty="0">
              <a:latin typeface="微软雅黑"/>
              <a:ea typeface="微软雅黑"/>
              <a:cs typeface="微软雅黑"/>
            </a:endParaRPr>
          </a:p>
        </p:txBody>
      </p:sp>
      <p:pic>
        <p:nvPicPr>
          <p:cNvPr id="6" name="图片 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869022" y="1412776"/>
            <a:ext cx="2887200" cy="4413358"/>
          </a:xfrm>
          <a:prstGeom prst="rect">
            <a:avLst/>
          </a:prstGeom>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sp>
        <p:nvSpPr>
          <p:cNvPr id="7"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群</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发蓝信、私信</a:t>
            </a:r>
            <a:endParaRPr lang="zh-CN" altLang="zh-CN" sz="1200" dirty="0" smtClean="0">
              <a:solidFill>
                <a:schemeClr val="tx1"/>
              </a:solidFill>
              <a:latin typeface="微软雅黑" pitchFamily="34" charset="-122"/>
              <a:ea typeface="微软雅黑" pitchFamily="34" charset="-122"/>
              <a:cs typeface="Helvetica"/>
              <a:sym typeface="Helvetica"/>
            </a:endParaRPr>
          </a:p>
        </p:txBody>
      </p:sp>
      <p:pic>
        <p:nvPicPr>
          <p:cNvPr id="1026" name="Picture 2" descr="Screenshot_2014-06-18-17-13-0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35896" y="2204864"/>
            <a:ext cx="2887200" cy="4320480"/>
          </a:xfrm>
          <a:prstGeom prst="rect">
            <a:avLst/>
          </a:prstGeom>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xmlns="" val="59583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问卷调查</a:t>
            </a:r>
            <a:endParaRPr lang="zh-CN" altLang="zh-CN" sz="1200" dirty="0" smtClean="0">
              <a:solidFill>
                <a:schemeClr val="tx1"/>
              </a:solidFill>
              <a:latin typeface="微软雅黑" pitchFamily="34" charset="-122"/>
              <a:ea typeface="微软雅黑" pitchFamily="34" charset="-122"/>
              <a:cs typeface="Helvetica"/>
              <a:sym typeface="Helvetica"/>
            </a:endParaRPr>
          </a:p>
        </p:txBody>
      </p:sp>
      <p:pic>
        <p:nvPicPr>
          <p:cNvPr id="3074" name="Picture 2" descr="IMG_027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3968" y="1350302"/>
            <a:ext cx="2747686" cy="4526970"/>
          </a:xfrm>
          <a:prstGeom prst="rect">
            <a:avLst/>
          </a:prstGeom>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pic>
        <p:nvPicPr>
          <p:cNvPr id="3075" name="Picture 3" descr="IMG_028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2204864"/>
            <a:ext cx="2710433" cy="4255611"/>
          </a:xfrm>
          <a:prstGeom prst="rect">
            <a:avLst/>
          </a:prstGeom>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sp>
        <p:nvSpPr>
          <p:cNvPr id="6" name="矩形 71"/>
          <p:cNvSpPr>
            <a:spLocks noChangeArrowheads="1"/>
          </p:cNvSpPr>
          <p:nvPr/>
        </p:nvSpPr>
        <p:spPr bwMode="auto">
          <a:xfrm>
            <a:off x="539552" y="1772816"/>
            <a:ext cx="3240360" cy="4278094"/>
          </a:xfrm>
          <a:prstGeom prst="rect">
            <a:avLst/>
          </a:prstGeom>
          <a:noFill/>
          <a:ln>
            <a:noFill/>
          </a:ln>
          <a:extLst/>
        </p:spPr>
        <p:txBody>
          <a:bodyPr wrap="square">
            <a:spAutoFit/>
          </a:bodyPr>
          <a:lstStyle>
            <a:lvl1pPr eaLnBrk="0" hangingPunct="0">
              <a:defRPr sz="2500" b="1">
                <a:solidFill>
                  <a:srgbClr val="004386"/>
                </a:solidFill>
                <a:latin typeface="Arial" panose="020B0604020202020204" pitchFamily="34" charset="0"/>
                <a:ea typeface="宋体" panose="02010600030101010101" pitchFamily="2" charset="-122"/>
              </a:defRPr>
            </a:lvl1pPr>
            <a:lvl2pPr marL="742950" indent="-285750" eaLnBrk="0" hangingPunct="0">
              <a:defRPr sz="2500" b="1">
                <a:solidFill>
                  <a:srgbClr val="004386"/>
                </a:solidFill>
                <a:latin typeface="Arial" panose="020B0604020202020204" pitchFamily="34" charset="0"/>
                <a:ea typeface="宋体" panose="02010600030101010101" pitchFamily="2" charset="-122"/>
              </a:defRPr>
            </a:lvl2pPr>
            <a:lvl3pPr marL="1143000" indent="-228600" eaLnBrk="0" hangingPunct="0">
              <a:defRPr sz="2500" b="1">
                <a:solidFill>
                  <a:srgbClr val="004386"/>
                </a:solidFill>
                <a:latin typeface="Arial" panose="020B0604020202020204" pitchFamily="34" charset="0"/>
                <a:ea typeface="宋体" panose="02010600030101010101" pitchFamily="2" charset="-122"/>
              </a:defRPr>
            </a:lvl3pPr>
            <a:lvl4pPr marL="1600200" indent="-228600" eaLnBrk="0" hangingPunct="0">
              <a:defRPr sz="2500" b="1">
                <a:solidFill>
                  <a:srgbClr val="004386"/>
                </a:solidFill>
                <a:latin typeface="Arial" panose="020B0604020202020204" pitchFamily="34" charset="0"/>
                <a:ea typeface="宋体" panose="02010600030101010101" pitchFamily="2" charset="-122"/>
              </a:defRPr>
            </a:lvl4pPr>
            <a:lvl5pPr marL="2057400" indent="-228600" eaLnBrk="0" hangingPunct="0">
              <a:defRPr sz="2500" b="1">
                <a:solidFill>
                  <a:srgbClr val="004386"/>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500" b="1">
                <a:solidFill>
                  <a:srgbClr val="004386"/>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500" b="1">
                <a:solidFill>
                  <a:srgbClr val="004386"/>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500" b="1">
                <a:solidFill>
                  <a:srgbClr val="004386"/>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500" b="1">
                <a:solidFill>
                  <a:srgbClr val="004386"/>
                </a:solidFill>
                <a:latin typeface="Arial" panose="020B0604020202020204" pitchFamily="34" charset="0"/>
                <a:ea typeface="宋体" panose="02010600030101010101" pitchFamily="2" charset="-122"/>
              </a:defRPr>
            </a:lvl9pPr>
          </a:lstStyle>
          <a:p>
            <a:pPr eaLnBrk="1" hangingPunct="1">
              <a:spcBef>
                <a:spcPts val="600"/>
              </a:spcBef>
              <a:defRPr/>
            </a:pPr>
            <a:r>
              <a:rPr lang="zh-CN" altLang="en-US" sz="1800" dirty="0">
                <a:solidFill>
                  <a:srgbClr val="345088"/>
                </a:solidFill>
                <a:latin typeface="微软雅黑" panose="020B0503020204020204" pitchFamily="34" charset="-122"/>
                <a:ea typeface="微软雅黑" panose="020B0503020204020204" pitchFamily="34" charset="-122"/>
              </a:rPr>
              <a:t>问卷</a:t>
            </a:r>
            <a:r>
              <a:rPr lang="zh-CN" altLang="en-US" sz="1800" dirty="0" smtClean="0">
                <a:solidFill>
                  <a:srgbClr val="345088"/>
                </a:solidFill>
                <a:latin typeface="微软雅黑" panose="020B0503020204020204" pitchFamily="34" charset="-122"/>
                <a:ea typeface="微软雅黑" panose="020B0503020204020204" pitchFamily="34" charset="-122"/>
              </a:rPr>
              <a:t>调查，数据上报，知识竞赛</a:t>
            </a:r>
            <a:endParaRPr lang="en-US" altLang="zh-CN" sz="1800" dirty="0">
              <a:solidFill>
                <a:srgbClr val="345088"/>
              </a:solidFill>
              <a:latin typeface="微软雅黑" panose="020B0503020204020204" pitchFamily="34" charset="-122"/>
              <a:ea typeface="微软雅黑" panose="020B0503020204020204" pitchFamily="34" charset="-122"/>
            </a:endParaRPr>
          </a:p>
          <a:p>
            <a:pPr eaLnBrk="1" hangingPunct="1">
              <a:spcBef>
                <a:spcPts val="600"/>
              </a:spcBef>
              <a:defRPr/>
            </a:pPr>
            <a:endParaRPr lang="en-US" altLang="zh-CN" sz="1800" dirty="0" smtClean="0">
              <a:latin typeface="微软雅黑" panose="020B0503020204020204" pitchFamily="34" charset="-122"/>
              <a:ea typeface="微软雅黑" panose="020B0503020204020204" pitchFamily="34" charset="-122"/>
            </a:endParaRPr>
          </a:p>
          <a:p>
            <a:pPr marL="342900" indent="-342900" eaLnBrk="1" hangingPunct="1">
              <a:spcBef>
                <a:spcPts val="600"/>
              </a:spcBef>
              <a:buFont typeface="Wingdings" panose="05000000000000000000" pitchFamily="2" charset="2"/>
              <a:buChar char="Ø"/>
              <a:defRPr/>
            </a:pPr>
            <a:r>
              <a:rPr lang="zh-CN" altLang="en-US" sz="1800" b="0" dirty="0" smtClean="0">
                <a:solidFill>
                  <a:srgbClr val="000000"/>
                </a:solidFill>
                <a:latin typeface="微软雅黑" panose="020B0503020204020204" pitchFamily="34" charset="-122"/>
                <a:ea typeface="微软雅黑" panose="020B0503020204020204" pitchFamily="34" charset="-122"/>
              </a:rPr>
              <a:t>投票、报名、问卷调查</a:t>
            </a:r>
            <a:endParaRPr lang="en-US" altLang="zh-CN" sz="1800" b="0" dirty="0" smtClean="0">
              <a:solidFill>
                <a:srgbClr val="000000"/>
              </a:solidFill>
              <a:latin typeface="微软雅黑" panose="020B0503020204020204" pitchFamily="34" charset="-122"/>
              <a:ea typeface="微软雅黑" panose="020B0503020204020204" pitchFamily="34" charset="-122"/>
            </a:endParaRPr>
          </a:p>
          <a:p>
            <a:pPr marL="1085850" lvl="1" indent="-342900" eaLnBrk="1" hangingPunct="1">
              <a:spcBef>
                <a:spcPts val="600"/>
              </a:spcBef>
              <a:buFont typeface="Arial" pitchFamily="34" charset="0"/>
              <a:buChar char="•"/>
              <a:defRPr/>
            </a:pPr>
            <a:r>
              <a:rPr lang="zh-CN" altLang="en-US" sz="1800" b="0" dirty="0">
                <a:solidFill>
                  <a:srgbClr val="000000"/>
                </a:solidFill>
                <a:latin typeface="微软雅黑" panose="020B0503020204020204" pitchFamily="34" charset="-122"/>
                <a:ea typeface="微软雅黑" panose="020B0503020204020204" pitchFamily="34" charset="-122"/>
              </a:rPr>
              <a:t>支</a:t>
            </a:r>
            <a:r>
              <a:rPr lang="zh-CN" altLang="en-US" sz="1800" b="0" dirty="0" smtClean="0">
                <a:solidFill>
                  <a:srgbClr val="000000"/>
                </a:solidFill>
                <a:latin typeface="微软雅黑" panose="020B0503020204020204" pitchFamily="34" charset="-122"/>
                <a:ea typeface="微软雅黑" panose="020B0503020204020204" pitchFamily="34" charset="-122"/>
              </a:rPr>
              <a:t>持单选</a:t>
            </a:r>
            <a:r>
              <a:rPr lang="zh-CN" altLang="en-US" sz="1800" b="0" dirty="0">
                <a:solidFill>
                  <a:srgbClr val="000000"/>
                </a:solidFill>
                <a:latin typeface="微软雅黑" panose="020B0503020204020204" pitchFamily="34" charset="-122"/>
                <a:ea typeface="微软雅黑" panose="020B0503020204020204" pitchFamily="34" charset="-122"/>
              </a:rPr>
              <a:t>题</a:t>
            </a:r>
            <a:r>
              <a:rPr lang="zh-CN" altLang="en-US" sz="1800" b="0" dirty="0" smtClean="0">
                <a:solidFill>
                  <a:srgbClr val="000000"/>
                </a:solidFill>
                <a:latin typeface="微软雅黑" panose="020B0503020204020204" pitchFamily="34" charset="-122"/>
                <a:ea typeface="微软雅黑" panose="020B0503020204020204" pitchFamily="34" charset="-122"/>
              </a:rPr>
              <a:t>，多选题，问答题</a:t>
            </a:r>
            <a:endParaRPr lang="en-US" altLang="zh-CN" sz="1800" b="0" dirty="0" smtClean="0">
              <a:solidFill>
                <a:srgbClr val="000000"/>
              </a:solidFill>
              <a:latin typeface="微软雅黑" panose="020B0503020204020204" pitchFamily="34" charset="-122"/>
              <a:ea typeface="微软雅黑" panose="020B0503020204020204" pitchFamily="34" charset="-122"/>
            </a:endParaRPr>
          </a:p>
          <a:p>
            <a:pPr marL="1085850" lvl="1" indent="-342900" eaLnBrk="1" hangingPunct="1">
              <a:spcBef>
                <a:spcPts val="600"/>
              </a:spcBef>
              <a:buFont typeface="Arial" pitchFamily="34" charset="0"/>
              <a:buChar char="•"/>
              <a:defRPr/>
            </a:pPr>
            <a:r>
              <a:rPr lang="zh-CN" altLang="en-US" sz="1800" b="0" dirty="0">
                <a:solidFill>
                  <a:srgbClr val="000000"/>
                </a:solidFill>
                <a:latin typeface="微软雅黑" panose="020B0503020204020204" pitchFamily="34" charset="-122"/>
                <a:ea typeface="微软雅黑" panose="020B0503020204020204" pitchFamily="34" charset="-122"/>
              </a:rPr>
              <a:t>支</a:t>
            </a:r>
            <a:r>
              <a:rPr lang="zh-CN" altLang="en-US" sz="1800" b="0" dirty="0" smtClean="0">
                <a:solidFill>
                  <a:srgbClr val="000000"/>
                </a:solidFill>
                <a:latin typeface="微软雅黑" panose="020B0503020204020204" pitchFamily="34" charset="-122"/>
                <a:ea typeface="微软雅黑" panose="020B0503020204020204" pitchFamily="34" charset="-122"/>
              </a:rPr>
              <a:t>持实名制、匿名制</a:t>
            </a:r>
            <a:endParaRPr lang="en-US" altLang="zh-CN" sz="1800" b="0" dirty="0" smtClean="0">
              <a:solidFill>
                <a:srgbClr val="000000"/>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Ø"/>
              <a:defRPr/>
            </a:pPr>
            <a:r>
              <a:rPr lang="zh-CN" altLang="en-US" sz="1800" b="0" dirty="0">
                <a:solidFill>
                  <a:schemeClr val="tx1"/>
                </a:solidFill>
                <a:latin typeface="微软雅黑"/>
                <a:ea typeface="微软雅黑"/>
                <a:cs typeface="微软雅黑"/>
              </a:rPr>
              <a:t>参与问卷调查，知识竞赛的数据上报后自动统计，解决人员手工统计的繁琐工作，提高效率。</a:t>
            </a:r>
            <a:endParaRPr lang="en-US" altLang="zh-CN" sz="1800" b="0" dirty="0">
              <a:solidFill>
                <a:schemeClr val="tx1"/>
              </a:solidFill>
              <a:latin typeface="微软雅黑"/>
              <a:ea typeface="微软雅黑"/>
              <a:cs typeface="微软雅黑"/>
            </a:endParaRPr>
          </a:p>
        </p:txBody>
      </p:sp>
    </p:spTree>
    <p:extLst>
      <p:ext uri="{BB962C8B-B14F-4D97-AF65-F5344CB8AC3E}">
        <p14:creationId xmlns:p14="http://schemas.microsoft.com/office/powerpoint/2010/main" xmlns="" val="2014534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364086" y="1803663"/>
            <a:ext cx="2880321" cy="4302963"/>
          </a:xfrm>
          <a:prstGeom prst="rect">
            <a:avLst/>
          </a:prstGeom>
          <a:solidFill>
            <a:schemeClr val="bg1">
              <a:lumMod val="95000"/>
            </a:schemeClr>
          </a:solidFill>
          <a:ln>
            <a:noFill/>
          </a:ln>
          <a:effectLst>
            <a:outerShdw blurRad="50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8" descr="C:\Users\apple\Desktop\蓝信示意图\会议进行_管理员2.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082"/>
          <a:stretch/>
        </p:blipFill>
        <p:spPr bwMode="auto">
          <a:xfrm>
            <a:off x="5364086" y="1553996"/>
            <a:ext cx="2977192" cy="4899340"/>
          </a:xfrm>
          <a:prstGeom prst="rect">
            <a:avLst/>
          </a:prstGeom>
          <a:ln/>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sp>
        <p:nvSpPr>
          <p:cNvPr id="9"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电话会议</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
        <p:nvSpPr>
          <p:cNvPr id="6" name="文本框 1"/>
          <p:cNvSpPr txBox="1"/>
          <p:nvPr/>
        </p:nvSpPr>
        <p:spPr>
          <a:xfrm>
            <a:off x="466576" y="1628800"/>
            <a:ext cx="4609480" cy="4662815"/>
          </a:xfrm>
          <a:prstGeom prst="rect">
            <a:avLst/>
          </a:prstGeom>
          <a:noFill/>
        </p:spPr>
        <p:txBody>
          <a:bodyPr wrap="square" rtlCol="0">
            <a:spAutoFit/>
          </a:bodyPr>
          <a:lstStyle/>
          <a:p>
            <a:pPr algn="ctr">
              <a:lnSpc>
                <a:spcPct val="150000"/>
              </a:lnSpc>
              <a:defRPr/>
            </a:pPr>
            <a:r>
              <a:rPr lang="zh-CN" altLang="en-US" b="1" dirty="0" smtClean="0">
                <a:solidFill>
                  <a:srgbClr val="345088"/>
                </a:solidFill>
                <a:latin typeface="微软雅黑"/>
                <a:ea typeface="微软雅黑"/>
                <a:cs typeface="微软雅黑"/>
              </a:rPr>
              <a:t>  移动、可管理的电话会议</a:t>
            </a:r>
            <a:endParaRPr lang="en-US" altLang="zh-CN" b="1" dirty="0" smtClean="0">
              <a:solidFill>
                <a:srgbClr val="345088"/>
              </a:solidFill>
              <a:latin typeface="微软雅黑"/>
              <a:ea typeface="微软雅黑"/>
              <a:cs typeface="微软雅黑"/>
            </a:endParaRPr>
          </a:p>
          <a:p>
            <a:pPr>
              <a:lnSpc>
                <a:spcPct val="150000"/>
              </a:lnSpc>
              <a:defRPr/>
            </a:pPr>
            <a:endParaRPr lang="en-US" altLang="zh-CN" b="1" dirty="0" smtClean="0">
              <a:solidFill>
                <a:srgbClr val="345088"/>
              </a:solidFill>
              <a:latin typeface="微软雅黑"/>
              <a:ea typeface="微软雅黑"/>
              <a:cs typeface="微软雅黑"/>
            </a:endParaRPr>
          </a:p>
          <a:p>
            <a:pPr marL="285750" indent="-285750">
              <a:lnSpc>
                <a:spcPct val="150000"/>
              </a:lnSpc>
              <a:buFont typeface="Wingdings" panose="05000000000000000000" pitchFamily="2" charset="2"/>
              <a:buChar char="Ø"/>
              <a:defRPr/>
            </a:pPr>
            <a:r>
              <a:rPr lang="zh-CN" altLang="en-US" dirty="0" smtClean="0">
                <a:latin typeface="微软雅黑"/>
                <a:ea typeface="微软雅黑"/>
                <a:cs typeface="微软雅黑"/>
              </a:rPr>
              <a:t>随时随地发起或参加电话会议，实现真正的移动办公。</a:t>
            </a:r>
            <a:endParaRPr lang="en-US" altLang="zh-CN" dirty="0" smtClean="0">
              <a:latin typeface="微软雅黑"/>
              <a:ea typeface="微软雅黑"/>
              <a:cs typeface="微软雅黑"/>
            </a:endParaRPr>
          </a:p>
          <a:p>
            <a:pPr marL="285750" indent="-285750">
              <a:lnSpc>
                <a:spcPct val="150000"/>
              </a:lnSpc>
              <a:buFont typeface="Wingdings" panose="05000000000000000000" pitchFamily="2" charset="2"/>
              <a:buChar char="Ø"/>
              <a:defRPr/>
            </a:pPr>
            <a:r>
              <a:rPr lang="zh-CN" altLang="en-US" dirty="0" smtClean="0">
                <a:latin typeface="微软雅黑"/>
                <a:ea typeface="微软雅黑"/>
                <a:cs typeface="微软雅黑"/>
              </a:rPr>
              <a:t>采用电话语音，高质量通话语音</a:t>
            </a:r>
            <a:r>
              <a:rPr lang="zh-CN" altLang="en-US" dirty="0">
                <a:latin typeface="微软雅黑"/>
                <a:ea typeface="微软雅黑"/>
                <a:cs typeface="微软雅黑"/>
              </a:rPr>
              <a:t>保证</a:t>
            </a:r>
            <a:r>
              <a:rPr lang="zh-CN" altLang="en-US" dirty="0" smtClean="0">
                <a:latin typeface="微软雅黑"/>
                <a:ea typeface="微软雅黑"/>
                <a:cs typeface="微软雅黑"/>
              </a:rPr>
              <a:t>移动办公需要。</a:t>
            </a:r>
            <a:endParaRPr lang="en-US" altLang="zh-CN" dirty="0" smtClean="0">
              <a:latin typeface="微软雅黑"/>
              <a:ea typeface="微软雅黑"/>
              <a:cs typeface="微软雅黑"/>
            </a:endParaRPr>
          </a:p>
          <a:p>
            <a:pPr marL="285750" indent="-285750">
              <a:lnSpc>
                <a:spcPct val="150000"/>
              </a:lnSpc>
              <a:buFont typeface="Wingdings" panose="05000000000000000000" pitchFamily="2" charset="2"/>
              <a:buChar char="Ø"/>
              <a:defRPr/>
            </a:pPr>
            <a:r>
              <a:rPr lang="zh-CN" altLang="en-US" dirty="0" smtClean="0">
                <a:latin typeface="微软雅黑"/>
                <a:ea typeface="微软雅黑"/>
                <a:cs typeface="微软雅黑"/>
              </a:rPr>
              <a:t>电话会议进行中还可以进行文字、</a:t>
            </a:r>
            <a:r>
              <a:rPr lang="zh-CN" altLang="en-US" dirty="0">
                <a:latin typeface="微软雅黑"/>
                <a:ea typeface="微软雅黑"/>
                <a:cs typeface="微软雅黑"/>
              </a:rPr>
              <a:t>语音</a:t>
            </a:r>
            <a:r>
              <a:rPr lang="zh-CN" altLang="en-US" dirty="0" smtClean="0">
                <a:latin typeface="微软雅黑"/>
                <a:ea typeface="微软雅黑"/>
                <a:cs typeface="微软雅黑"/>
              </a:rPr>
              <a:t>同</a:t>
            </a:r>
            <a:r>
              <a:rPr lang="zh-CN" altLang="en-US" dirty="0">
                <a:latin typeface="微软雅黑"/>
                <a:ea typeface="微软雅黑"/>
                <a:cs typeface="微软雅黑"/>
              </a:rPr>
              <a:t>时交互</a:t>
            </a:r>
            <a:r>
              <a:rPr lang="zh-CN" altLang="en-US" dirty="0" smtClean="0">
                <a:latin typeface="微软雅黑"/>
                <a:ea typeface="微软雅黑"/>
                <a:cs typeface="微软雅黑"/>
              </a:rPr>
              <a:t>、同时共</a:t>
            </a:r>
            <a:r>
              <a:rPr lang="zh-CN" altLang="en-US" dirty="0">
                <a:latin typeface="微软雅黑"/>
                <a:ea typeface="微软雅黑"/>
                <a:cs typeface="微软雅黑"/>
              </a:rPr>
              <a:t>享文</a:t>
            </a:r>
            <a:r>
              <a:rPr lang="zh-CN" altLang="en-US" dirty="0" smtClean="0">
                <a:latin typeface="微软雅黑"/>
                <a:ea typeface="微软雅黑"/>
                <a:cs typeface="微软雅黑"/>
              </a:rPr>
              <a:t>件。</a:t>
            </a:r>
            <a:endParaRPr lang="en-US" altLang="zh-CN" dirty="0">
              <a:latin typeface="微软雅黑"/>
              <a:ea typeface="微软雅黑"/>
              <a:cs typeface="微软雅黑"/>
            </a:endParaRPr>
          </a:p>
          <a:p>
            <a:pPr marL="285750" indent="-285750">
              <a:lnSpc>
                <a:spcPct val="150000"/>
              </a:lnSpc>
              <a:buFont typeface="Wingdings" panose="05000000000000000000" pitchFamily="2" charset="2"/>
              <a:buChar char="Ø"/>
              <a:defRPr/>
            </a:pPr>
            <a:r>
              <a:rPr lang="zh-CN" altLang="en-US" dirty="0" smtClean="0">
                <a:latin typeface="微软雅黑"/>
                <a:ea typeface="微软雅黑"/>
                <a:cs typeface="微软雅黑"/>
              </a:rPr>
              <a:t>最多支持</a:t>
            </a:r>
            <a:r>
              <a:rPr lang="en-US" altLang="zh-CN" dirty="0" smtClean="0">
                <a:latin typeface="微软雅黑"/>
                <a:ea typeface="微软雅黑"/>
                <a:cs typeface="微软雅黑"/>
              </a:rPr>
              <a:t>300</a:t>
            </a:r>
            <a:r>
              <a:rPr lang="zh-CN" altLang="en-US" dirty="0" smtClean="0">
                <a:latin typeface="微软雅黑"/>
                <a:ea typeface="微软雅黑"/>
                <a:cs typeface="微软雅黑"/>
              </a:rPr>
              <a:t>人同时通话，</a:t>
            </a:r>
            <a:r>
              <a:rPr lang="zh-CN" altLang="en-US" dirty="0">
                <a:latin typeface="微软雅黑"/>
                <a:ea typeface="微软雅黑"/>
                <a:cs typeface="微软雅黑"/>
              </a:rPr>
              <a:t>提供添</a:t>
            </a:r>
            <a:r>
              <a:rPr lang="zh-CN" altLang="en-US" dirty="0" smtClean="0">
                <a:latin typeface="微软雅黑"/>
                <a:ea typeface="微软雅黑"/>
                <a:cs typeface="微软雅黑"/>
              </a:rPr>
              <a:t>加</a:t>
            </a:r>
            <a:r>
              <a:rPr lang="en-US" altLang="zh-CN" dirty="0" smtClean="0">
                <a:latin typeface="微软雅黑"/>
                <a:ea typeface="微软雅黑"/>
                <a:cs typeface="微软雅黑"/>
              </a:rPr>
              <a:t>/</a:t>
            </a:r>
            <a:r>
              <a:rPr lang="zh-CN" altLang="en-US" dirty="0" smtClean="0">
                <a:latin typeface="微软雅黑"/>
                <a:ea typeface="微软雅黑"/>
                <a:cs typeface="微软雅黑"/>
              </a:rPr>
              <a:t>移除人员、禁</a:t>
            </a:r>
            <a:r>
              <a:rPr lang="zh-CN" altLang="en-US" dirty="0">
                <a:latin typeface="微软雅黑"/>
                <a:ea typeface="微软雅黑"/>
                <a:cs typeface="微软雅黑"/>
              </a:rPr>
              <a:t>言等会议管理操</a:t>
            </a:r>
            <a:r>
              <a:rPr lang="zh-CN" altLang="en-US" dirty="0" smtClean="0">
                <a:latin typeface="微软雅黑"/>
                <a:ea typeface="微软雅黑"/>
                <a:cs typeface="微软雅黑"/>
              </a:rPr>
              <a:t>作。</a:t>
            </a:r>
            <a:endParaRPr lang="en-US" altLang="zh-CN" dirty="0" smtClean="0">
              <a:latin typeface="微软雅黑"/>
              <a:ea typeface="微软雅黑"/>
              <a:cs typeface="微软雅黑"/>
            </a:endParaRPr>
          </a:p>
          <a:p>
            <a:pPr marL="285750" indent="-285750">
              <a:lnSpc>
                <a:spcPct val="150000"/>
              </a:lnSpc>
              <a:buFont typeface="Wingdings" panose="05000000000000000000" pitchFamily="2" charset="2"/>
              <a:buChar char="Ø"/>
              <a:defRPr/>
            </a:pPr>
            <a:r>
              <a:rPr lang="zh-CN" altLang="en-US" dirty="0">
                <a:latin typeface="微软雅黑"/>
                <a:ea typeface="微软雅黑"/>
                <a:cs typeface="微软雅黑"/>
              </a:rPr>
              <a:t>资</a:t>
            </a:r>
            <a:r>
              <a:rPr lang="zh-CN" altLang="en-US" dirty="0" smtClean="0">
                <a:latin typeface="微软雅黑"/>
                <a:ea typeface="微软雅黑"/>
                <a:cs typeface="微软雅黑"/>
              </a:rPr>
              <a:t>费：</a:t>
            </a:r>
            <a:r>
              <a:rPr lang="en-US" altLang="zh-CN" dirty="0" smtClean="0">
                <a:latin typeface="微软雅黑"/>
                <a:ea typeface="微软雅黑"/>
                <a:cs typeface="微软雅黑"/>
              </a:rPr>
              <a:t>0.3</a:t>
            </a:r>
            <a:r>
              <a:rPr lang="zh-CN" altLang="en-US" dirty="0" smtClean="0">
                <a:latin typeface="微软雅黑"/>
                <a:ea typeface="微软雅黑"/>
                <a:cs typeface="微软雅黑"/>
              </a:rPr>
              <a:t>元</a:t>
            </a:r>
            <a:r>
              <a:rPr lang="en-US" altLang="zh-CN" dirty="0" smtClean="0">
                <a:latin typeface="微软雅黑"/>
                <a:ea typeface="微软雅黑"/>
                <a:cs typeface="微软雅黑"/>
              </a:rPr>
              <a:t>/</a:t>
            </a:r>
            <a:r>
              <a:rPr lang="zh-CN" altLang="en-US" dirty="0" smtClean="0">
                <a:latin typeface="微软雅黑"/>
                <a:ea typeface="微软雅黑"/>
                <a:cs typeface="微软雅黑"/>
              </a:rPr>
              <a:t>方</a:t>
            </a:r>
            <a:r>
              <a:rPr lang="en-US" altLang="zh-CN" dirty="0" smtClean="0">
                <a:latin typeface="微软雅黑"/>
                <a:ea typeface="微软雅黑"/>
                <a:cs typeface="微软雅黑"/>
              </a:rPr>
              <a:t>/</a:t>
            </a:r>
            <a:r>
              <a:rPr lang="zh-CN" altLang="en-US" dirty="0" smtClean="0">
                <a:latin typeface="微软雅黑"/>
                <a:ea typeface="微软雅黑"/>
                <a:cs typeface="微软雅黑"/>
              </a:rPr>
              <a:t>分钟</a:t>
            </a:r>
            <a:endParaRPr lang="en-US" altLang="zh-CN" dirty="0">
              <a:latin typeface="微软雅黑"/>
              <a:ea typeface="微软雅黑"/>
              <a:cs typeface="微软雅黑"/>
            </a:endParaRPr>
          </a:p>
        </p:txBody>
      </p:sp>
    </p:spTree>
    <p:extLst>
      <p:ext uri="{BB962C8B-B14F-4D97-AF65-F5344CB8AC3E}">
        <p14:creationId xmlns:p14="http://schemas.microsoft.com/office/powerpoint/2010/main" xmlns="" val="1226791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invGray">
          <a:xfrm rot="17973186">
            <a:off x="4768056" y="2629396"/>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zh-CN" altLang="en-US"/>
          </a:p>
        </p:txBody>
      </p:sp>
      <p:sp>
        <p:nvSpPr>
          <p:cNvPr id="5" name="AutoShape 4"/>
          <p:cNvSpPr>
            <a:spLocks noChangeArrowheads="1"/>
          </p:cNvSpPr>
          <p:nvPr/>
        </p:nvSpPr>
        <p:spPr bwMode="invGray">
          <a:xfrm rot="3465783">
            <a:off x="4768057" y="4793158"/>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zh-CN" altLang="en-US"/>
          </a:p>
        </p:txBody>
      </p:sp>
      <p:sp>
        <p:nvSpPr>
          <p:cNvPr id="6" name="AutoShape 5"/>
          <p:cNvSpPr>
            <a:spLocks noChangeArrowheads="1"/>
          </p:cNvSpPr>
          <p:nvPr/>
        </p:nvSpPr>
        <p:spPr bwMode="invGray">
          <a:xfrm rot="14369022">
            <a:off x="3548856" y="2705596"/>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zh-CN" altLang="en-US"/>
          </a:p>
        </p:txBody>
      </p:sp>
      <p:sp>
        <p:nvSpPr>
          <p:cNvPr id="7" name="AutoShape 6"/>
          <p:cNvSpPr>
            <a:spLocks noChangeArrowheads="1"/>
          </p:cNvSpPr>
          <p:nvPr/>
        </p:nvSpPr>
        <p:spPr bwMode="invGray">
          <a:xfrm rot="7535209">
            <a:off x="3510756" y="4759821"/>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zh-CN" altLang="en-US"/>
          </a:p>
        </p:txBody>
      </p:sp>
      <p:sp>
        <p:nvSpPr>
          <p:cNvPr id="8" name="AutoShape 7"/>
          <p:cNvSpPr>
            <a:spLocks noChangeArrowheads="1"/>
          </p:cNvSpPr>
          <p:nvPr/>
        </p:nvSpPr>
        <p:spPr bwMode="invGray">
          <a:xfrm>
            <a:off x="5346700" y="3757315"/>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zh-CN" altLang="en-US"/>
          </a:p>
        </p:txBody>
      </p:sp>
      <p:sp>
        <p:nvSpPr>
          <p:cNvPr id="9" name="AutoShape 8"/>
          <p:cNvSpPr>
            <a:spLocks noChangeArrowheads="1"/>
          </p:cNvSpPr>
          <p:nvPr/>
        </p:nvSpPr>
        <p:spPr bwMode="invGray">
          <a:xfrm rot="10800000">
            <a:off x="2936875" y="3750965"/>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zh-CN" altLang="en-US"/>
          </a:p>
        </p:txBody>
      </p:sp>
      <p:sp>
        <p:nvSpPr>
          <p:cNvPr id="10" name="Oval 9"/>
          <p:cNvSpPr>
            <a:spLocks noChangeArrowheads="1"/>
          </p:cNvSpPr>
          <p:nvPr/>
        </p:nvSpPr>
        <p:spPr bwMode="gray">
          <a:xfrm>
            <a:off x="2682875" y="1988840"/>
            <a:ext cx="3743325" cy="3744912"/>
          </a:xfrm>
          <a:prstGeom prst="ellipse">
            <a:avLst/>
          </a:prstGeom>
          <a:noFill/>
          <a:ln w="38100" algn="ctr">
            <a:solidFill>
              <a:srgbClr val="808080"/>
            </a:solidFill>
            <a:round/>
            <a:headEnd/>
            <a:tailEnd/>
          </a:ln>
        </p:spPr>
        <p:txBody>
          <a:bodyPr anchor="ctr">
            <a:spAutoFit/>
          </a:bodyPr>
          <a:lstStyle/>
          <a:p>
            <a:endParaRPr lang="zh-CN" altLang="en-US"/>
          </a:p>
        </p:txBody>
      </p:sp>
      <p:grpSp>
        <p:nvGrpSpPr>
          <p:cNvPr id="11" name="Group 10"/>
          <p:cNvGrpSpPr>
            <a:grpSpLocks/>
          </p:cNvGrpSpPr>
          <p:nvPr/>
        </p:nvGrpSpPr>
        <p:grpSpPr bwMode="auto">
          <a:xfrm>
            <a:off x="3429000" y="2812752"/>
            <a:ext cx="2160588" cy="2160588"/>
            <a:chOff x="2238" y="1769"/>
            <a:chExt cx="1361" cy="1361"/>
          </a:xfrm>
        </p:grpSpPr>
        <p:sp>
          <p:nvSpPr>
            <p:cNvPr id="12" name="Oval 11"/>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w="38100" algn="ctr">
              <a:noFill/>
              <a:round/>
              <a:headEnd/>
              <a:tailEnd/>
            </a:ln>
          </p:spPr>
          <p:txBody>
            <a:bodyPr wrap="none" anchor="ctr">
              <a:spAutoFit/>
            </a:bodyPr>
            <a:lstStyle/>
            <a:p>
              <a:endParaRPr lang="zh-CN" altLang="en-US"/>
            </a:p>
          </p:txBody>
        </p:sp>
        <p:sp>
          <p:nvSpPr>
            <p:cNvPr id="13" name="Oval 12"/>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w="38100" algn="ctr">
              <a:noFill/>
              <a:round/>
              <a:headEnd/>
              <a:tailEnd/>
            </a:ln>
          </p:spPr>
          <p:txBody>
            <a:bodyPr anchor="ctr">
              <a:spAutoFit/>
            </a:bodyPr>
            <a:lstStyle/>
            <a:p>
              <a:endParaRPr lang="zh-CN" altLang="en-US"/>
            </a:p>
          </p:txBody>
        </p:sp>
        <p:sp>
          <p:nvSpPr>
            <p:cNvPr id="14" name="Oval 13"/>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w="38100" algn="ctr">
              <a:noFill/>
              <a:round/>
              <a:headEnd/>
              <a:tailEnd/>
            </a:ln>
          </p:spPr>
          <p:txBody>
            <a:bodyPr anchor="ctr">
              <a:spAutoFit/>
            </a:bodyPr>
            <a:lstStyle/>
            <a:p>
              <a:endParaRPr lang="zh-CN" altLang="en-US"/>
            </a:p>
          </p:txBody>
        </p:sp>
        <p:sp>
          <p:nvSpPr>
            <p:cNvPr id="15" name="Oval 14"/>
            <p:cNvSpPr>
              <a:spLocks noChangeArrowheads="1"/>
            </p:cNvSpPr>
            <p:nvPr/>
          </p:nvSpPr>
          <p:spPr bwMode="gray">
            <a:xfrm>
              <a:off x="2391" y="1917"/>
              <a:ext cx="1065" cy="1065"/>
            </a:xfrm>
            <a:prstGeom prst="ellipse">
              <a:avLst/>
            </a:prstGeom>
            <a:solidFill>
              <a:srgbClr val="333333"/>
            </a:solidFill>
            <a:ln w="38100" algn="ctr">
              <a:noFill/>
              <a:round/>
              <a:headEnd/>
              <a:tailEnd/>
            </a:ln>
          </p:spPr>
          <p:txBody>
            <a:bodyPr anchor="ctr">
              <a:spAutoFit/>
            </a:bodyPr>
            <a:lstStyle/>
            <a:p>
              <a:endParaRPr lang="zh-CN" altLang="en-US"/>
            </a:p>
          </p:txBody>
        </p:sp>
        <p:grpSp>
          <p:nvGrpSpPr>
            <p:cNvPr id="16" name="Group 15"/>
            <p:cNvGrpSpPr>
              <a:grpSpLocks/>
            </p:cNvGrpSpPr>
            <p:nvPr/>
          </p:nvGrpSpPr>
          <p:grpSpPr bwMode="auto">
            <a:xfrm>
              <a:off x="2410" y="1929"/>
              <a:ext cx="1031" cy="1031"/>
              <a:chOff x="4166" y="1706"/>
              <a:chExt cx="1252" cy="1252"/>
            </a:xfrm>
          </p:grpSpPr>
          <p:sp>
            <p:nvSpPr>
              <p:cNvPr id="18"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9"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0"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1"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17" name="Text Box 20"/>
            <p:cNvSpPr txBox="1">
              <a:spLocks noChangeArrowheads="1"/>
            </p:cNvSpPr>
            <p:nvPr/>
          </p:nvSpPr>
          <p:spPr bwMode="gray">
            <a:xfrm>
              <a:off x="2483" y="2310"/>
              <a:ext cx="892" cy="291"/>
            </a:xfrm>
            <a:prstGeom prst="rect">
              <a:avLst/>
            </a:prstGeom>
            <a:noFill/>
            <a:ln w="9525" algn="ctr">
              <a:noFill/>
              <a:miter lim="800000"/>
              <a:headEnd/>
              <a:tailEnd/>
            </a:ln>
          </p:spPr>
          <p:txBody>
            <a:bodyPr wrap="none">
              <a:spAutoFit/>
            </a:bodyPr>
            <a:lstStyle/>
            <a:p>
              <a:pPr algn="ctr" eaLnBrk="0" hangingPunct="0"/>
              <a:r>
                <a:rPr lang="zh-CN" altLang="en-US" sz="2400" b="1" dirty="0" smtClean="0">
                  <a:solidFill>
                    <a:srgbClr val="000000"/>
                  </a:solidFill>
                  <a:latin typeface="微软雅黑" panose="020B0503020204020204" pitchFamily="34" charset="-122"/>
                  <a:ea typeface="微软雅黑" panose="020B0503020204020204" pitchFamily="34" charset="-122"/>
                </a:rPr>
                <a:t>管理平台</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grpSp>
      <p:sp>
        <p:nvSpPr>
          <p:cNvPr id="22" name="AutoShape 21"/>
          <p:cNvSpPr>
            <a:spLocks noChangeArrowheads="1"/>
          </p:cNvSpPr>
          <p:nvPr/>
        </p:nvSpPr>
        <p:spPr bwMode="auto">
          <a:xfrm>
            <a:off x="304800" y="3676352"/>
            <a:ext cx="2590800" cy="4572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zh-CN" altLang="en-US" sz="2000" b="1" dirty="0" smtClean="0">
                <a:solidFill>
                  <a:schemeClr val="lt1"/>
                </a:solidFill>
                <a:latin typeface="+mn-lt"/>
                <a:ea typeface="+mn-ea"/>
              </a:rPr>
              <a:t>可见性管理</a:t>
            </a:r>
            <a:endParaRPr lang="en-US" altLang="zh-CN" sz="2000" b="1" dirty="0">
              <a:solidFill>
                <a:schemeClr val="lt1"/>
              </a:solidFill>
              <a:latin typeface="+mn-lt"/>
              <a:ea typeface="+mn-ea"/>
            </a:endParaRPr>
          </a:p>
        </p:txBody>
      </p:sp>
      <p:sp>
        <p:nvSpPr>
          <p:cNvPr id="23" name="AutoShape 22"/>
          <p:cNvSpPr>
            <a:spLocks noChangeArrowheads="1"/>
          </p:cNvSpPr>
          <p:nvPr/>
        </p:nvSpPr>
        <p:spPr bwMode="auto">
          <a:xfrm>
            <a:off x="990600" y="2076152"/>
            <a:ext cx="2590800" cy="4572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zh-CN" altLang="en-US" sz="2000" b="1" dirty="0" smtClean="0"/>
              <a:t>组织架构管理</a:t>
            </a:r>
            <a:endParaRPr lang="en-US" altLang="zh-CN" sz="2000" b="1" dirty="0"/>
          </a:p>
        </p:txBody>
      </p:sp>
      <p:sp>
        <p:nvSpPr>
          <p:cNvPr id="24" name="AutoShape 23"/>
          <p:cNvSpPr>
            <a:spLocks noChangeArrowheads="1"/>
          </p:cNvSpPr>
          <p:nvPr/>
        </p:nvSpPr>
        <p:spPr bwMode="auto">
          <a:xfrm>
            <a:off x="990600" y="5124152"/>
            <a:ext cx="2590800" cy="4572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zh-CN" altLang="en-US" sz="2000" b="1" dirty="0"/>
              <a:t>账</a:t>
            </a:r>
            <a:r>
              <a:rPr lang="zh-CN" altLang="en-US" sz="2000" b="1" dirty="0" smtClean="0"/>
              <a:t>单管理</a:t>
            </a:r>
            <a:endParaRPr lang="en-US" altLang="zh-CN" sz="2000" b="1" dirty="0">
              <a:solidFill>
                <a:schemeClr val="lt1"/>
              </a:solidFill>
            </a:endParaRPr>
          </a:p>
        </p:txBody>
      </p:sp>
      <p:sp>
        <p:nvSpPr>
          <p:cNvPr id="25" name="AutoShape 24"/>
          <p:cNvSpPr>
            <a:spLocks noChangeArrowheads="1"/>
          </p:cNvSpPr>
          <p:nvPr/>
        </p:nvSpPr>
        <p:spPr bwMode="auto">
          <a:xfrm>
            <a:off x="6248400" y="3676352"/>
            <a:ext cx="2667000" cy="4572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zh-CN" altLang="en-US" sz="2000" b="1" dirty="0" smtClean="0">
                <a:solidFill>
                  <a:schemeClr val="lt1"/>
                </a:solidFill>
                <a:latin typeface="+mn-lt"/>
                <a:ea typeface="+mn-ea"/>
              </a:rPr>
              <a:t>分支帐号管理</a:t>
            </a:r>
            <a:endParaRPr lang="en-US" altLang="zh-CN" sz="2000" b="1" dirty="0">
              <a:solidFill>
                <a:schemeClr val="lt1"/>
              </a:solidFill>
              <a:latin typeface="+mn-lt"/>
              <a:ea typeface="+mn-ea"/>
            </a:endParaRPr>
          </a:p>
        </p:txBody>
      </p:sp>
      <p:sp>
        <p:nvSpPr>
          <p:cNvPr id="26" name="AutoShape 25"/>
          <p:cNvSpPr>
            <a:spLocks noChangeArrowheads="1"/>
          </p:cNvSpPr>
          <p:nvPr/>
        </p:nvSpPr>
        <p:spPr bwMode="auto">
          <a:xfrm>
            <a:off x="5486400" y="2076152"/>
            <a:ext cx="2667000" cy="4572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zh-CN" altLang="en-US" sz="2000" b="1" dirty="0" smtClean="0">
                <a:solidFill>
                  <a:schemeClr val="lt1"/>
                </a:solidFill>
                <a:latin typeface="+mn-lt"/>
                <a:ea typeface="+mn-ea"/>
              </a:rPr>
              <a:t>通讯录管理</a:t>
            </a:r>
            <a:endParaRPr lang="en-US" altLang="zh-CN" sz="2000" b="1" dirty="0">
              <a:solidFill>
                <a:schemeClr val="lt1"/>
              </a:solidFill>
              <a:latin typeface="+mn-lt"/>
              <a:ea typeface="+mn-ea"/>
            </a:endParaRPr>
          </a:p>
        </p:txBody>
      </p:sp>
      <p:sp>
        <p:nvSpPr>
          <p:cNvPr id="27" name="AutoShape 26"/>
          <p:cNvSpPr>
            <a:spLocks noChangeArrowheads="1"/>
          </p:cNvSpPr>
          <p:nvPr/>
        </p:nvSpPr>
        <p:spPr bwMode="auto">
          <a:xfrm>
            <a:off x="5486400" y="5124152"/>
            <a:ext cx="2667000" cy="4572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zh-CN" altLang="en-US" sz="2000" b="1" dirty="0" smtClean="0">
                <a:solidFill>
                  <a:schemeClr val="lt1"/>
                </a:solidFill>
                <a:latin typeface="+mn-lt"/>
                <a:ea typeface="+mn-ea"/>
              </a:rPr>
              <a:t>公号管理</a:t>
            </a:r>
            <a:endParaRPr lang="en-US" altLang="zh-CN" sz="2000" b="1" dirty="0">
              <a:solidFill>
                <a:schemeClr val="lt1"/>
              </a:solidFill>
              <a:latin typeface="+mn-lt"/>
              <a:ea typeface="+mn-ea"/>
            </a:endParaRPr>
          </a:p>
        </p:txBody>
      </p:sp>
      <p:sp>
        <p:nvSpPr>
          <p:cNvPr id="31"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管</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理平台</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Tree>
    <p:extLst>
      <p:ext uri="{BB962C8B-B14F-4D97-AF65-F5344CB8AC3E}">
        <p14:creationId xmlns:p14="http://schemas.microsoft.com/office/powerpoint/2010/main" xmlns="" val="1483728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可见性管理</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
        <p:nvSpPr>
          <p:cNvPr id="29" name="文本框 1"/>
          <p:cNvSpPr txBox="1"/>
          <p:nvPr/>
        </p:nvSpPr>
        <p:spPr>
          <a:xfrm>
            <a:off x="610592" y="1916832"/>
            <a:ext cx="4177432" cy="4247317"/>
          </a:xfrm>
          <a:prstGeom prst="rect">
            <a:avLst/>
          </a:prstGeom>
          <a:noFill/>
        </p:spPr>
        <p:txBody>
          <a:bodyPr wrap="square" rtlCol="0">
            <a:spAutoFit/>
          </a:bodyPr>
          <a:lstStyle/>
          <a:p>
            <a:pPr>
              <a:lnSpc>
                <a:spcPct val="150000"/>
              </a:lnSpc>
              <a:defRPr/>
            </a:pPr>
            <a:r>
              <a:rPr lang="zh-CN" altLang="en-US" dirty="0" smtClean="0">
                <a:latin typeface="微软雅黑"/>
                <a:ea typeface="微软雅黑"/>
                <a:cs typeface="微软雅黑"/>
              </a:rPr>
              <a:t>未避免蓝信系统中领导手机号码等信息的公布带来不必要的骚扰，保护领导或特殊部门的联系信息，通过可见性管理功能做到：</a:t>
            </a:r>
            <a:endParaRPr lang="en-US" altLang="zh-CN" dirty="0" smtClean="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dirty="0" smtClean="0">
                <a:latin typeface="微软雅黑"/>
                <a:ea typeface="微软雅黑"/>
                <a:cs typeface="微软雅黑"/>
              </a:rPr>
              <a:t>设置人员或部门的联系信息在一定范围内不可见，提示“此用户信息需授权查阅”。</a:t>
            </a:r>
            <a:endParaRPr lang="en-US" altLang="zh-CN" dirty="0" smtClean="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dirty="0" smtClean="0">
                <a:latin typeface="微软雅黑"/>
                <a:ea typeface="微软雅黑"/>
                <a:cs typeface="微软雅黑"/>
              </a:rPr>
              <a:t>可设置领导或部门在系统设定的范围内不可见，在蓝信的通讯录里完全看不到领导或部门的存在。</a:t>
            </a:r>
            <a:endParaRPr lang="en-US" altLang="zh-CN" dirty="0" smtClean="0">
              <a:latin typeface="微软雅黑"/>
              <a:ea typeface="微软雅黑"/>
              <a:cs typeface="微软雅黑"/>
            </a:endParaRPr>
          </a:p>
        </p:txBody>
      </p:sp>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64088" y="1484784"/>
            <a:ext cx="3096344" cy="5057332"/>
          </a:xfrm>
          <a:prstGeom prst="rect">
            <a:avLst/>
          </a:prstGeom>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13807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3848708769"/>
              </p:ext>
            </p:extLst>
          </p:nvPr>
        </p:nvGraphicFramePr>
        <p:xfrm>
          <a:off x="611560" y="1700808"/>
          <a:ext cx="7992888" cy="4680520"/>
        </p:xfrm>
        <a:graphic>
          <a:graphicData uri="http://schemas.openxmlformats.org/drawingml/2006/table">
            <a:tbl>
              <a:tblPr firstRow="1" bandRow="1">
                <a:tableStyleId>{5C22544A-7EE6-4342-B048-85BDC9FD1C3A}</a:tableStyleId>
              </a:tblPr>
              <a:tblGrid>
                <a:gridCol w="2738304"/>
                <a:gridCol w="5254584"/>
              </a:tblGrid>
              <a:tr h="452954">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Calibri" pitchFamily="34" charset="0"/>
                        </a:rPr>
                        <a:t>安全策略</a:t>
                      </a:r>
                      <a:endParaRPr kumimoji="0" lang="zh-CN"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Calibri" pitchFamily="34" charset="0"/>
                      </a:endParaRPr>
                    </a:p>
                  </a:txBody>
                  <a:tcPr marL="99060" marR="9906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lang="zh-CN" altLang="en-US" sz="2000" b="1" dirty="0" smtClean="0">
                          <a:latin typeface="微软雅黑" panose="020B0503020204020204" pitchFamily="34" charset="-122"/>
                          <a:ea typeface="微软雅黑" panose="020B0503020204020204" pitchFamily="34" charset="-122"/>
                          <a:sym typeface="Calibri" pitchFamily="34" charset="0"/>
                        </a:rPr>
                        <a:t>描述</a:t>
                      </a:r>
                      <a:endParaRPr lang="zh-CN" sz="2000" b="1" dirty="0" smtClean="0">
                        <a:latin typeface="微软雅黑" panose="020B0503020204020204" pitchFamily="34" charset="-122"/>
                        <a:ea typeface="微软雅黑" panose="020B0503020204020204" pitchFamily="34" charset="-122"/>
                        <a:sym typeface="Calibri" pitchFamily="34" charset="0"/>
                      </a:endParaRPr>
                    </a:p>
                  </a:txBody>
                  <a:tcPr marL="99060" marR="99060" anchor="ctr" horzOverflow="overflow"/>
                </a:tc>
              </a:tr>
              <a:tr h="731694">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防网络监听、防</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重放攻击</a:t>
                      </a:r>
                      <a:endParaRPr kumimoji="0" lang="zh-CN"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marL="99060" marR="9906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宋体" pitchFamily="2" charset="-122"/>
                        </a:rPr>
                        <a:t>登录重连过程采用随机数加密，防止因第三方监听重放登录、重连请求导致的身份盗用</a:t>
                      </a:r>
                      <a:endParaRPr kumimoji="0" lang="zh-CN" altLang="zh-CN"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endParaRPr>
                    </a:p>
                  </a:txBody>
                  <a:tcPr marL="99060" marR="99060" anchor="ctr" horzOverflow="overflow"/>
                </a:tc>
              </a:tr>
              <a:tr h="423918">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传输</a:t>
                      </a:r>
                      <a:r>
                        <a:rPr kumimoji="0" lang="en-US" sz="1800" b="1" i="0" u="none" strike="noStrike" cap="none" normalizeH="0" baseline="0" dirty="0" smtClean="0">
                          <a:ln>
                            <a:noFill/>
                          </a:ln>
                          <a:solidFill>
                            <a:schemeClr val="tx1"/>
                          </a:solidFill>
                          <a:effectLst/>
                          <a:latin typeface="微软雅黑" pitchFamily="34" charset="-122"/>
                          <a:ea typeface="微软雅黑" pitchFamily="34" charset="-122"/>
                          <a:sym typeface="Calibri" pitchFamily="34" charset="0"/>
                        </a:rPr>
                        <a:t>SSL</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加密</a:t>
                      </a:r>
                      <a:endParaRPr kumimoji="0"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marL="99060" marR="9906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rPr>
                        <a:t>采用</a:t>
                      </a:r>
                      <a:r>
                        <a:rPr kumimoji="0" lang="en-US" altLang="zh-CN"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rPr>
                        <a:t>SSL</a:t>
                      </a:r>
                      <a:r>
                        <a:rPr kumimoji="0" lang="zh-CN" altLang="en-US"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rPr>
                        <a:t>加密传输过程</a:t>
                      </a:r>
                      <a:endParaRPr kumimoji="0" lang="zh-CN" altLang="zh-CN"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endParaRPr>
                    </a:p>
                  </a:txBody>
                  <a:tcPr marL="99060" marR="99060" anchor="ctr" horzOverflow="overflow"/>
                </a:tc>
              </a:tr>
              <a:tr h="423918">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密码</a:t>
                      </a:r>
                      <a:r>
                        <a:rPr kumimoji="0" lang="en-US" sz="1800" b="1" i="0" u="none" strike="noStrike" cap="none" normalizeH="0" baseline="0" dirty="0" smtClean="0">
                          <a:ln>
                            <a:noFill/>
                          </a:ln>
                          <a:solidFill>
                            <a:schemeClr val="tx1"/>
                          </a:solidFill>
                          <a:effectLst/>
                          <a:latin typeface="微软雅黑" pitchFamily="34" charset="-122"/>
                          <a:ea typeface="微软雅黑" pitchFamily="34" charset="-122"/>
                          <a:sym typeface="Calibri" pitchFamily="34" charset="0"/>
                        </a:rPr>
                        <a:t>MD5</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加密</a:t>
                      </a:r>
                      <a:endParaRPr kumimoji="0" lang="zh-CN" altLang="en-US"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marL="99060" marR="9906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宋体" pitchFamily="2" charset="-122"/>
                        </a:rPr>
                        <a:t>密码经过多次 </a:t>
                      </a:r>
                      <a:r>
                        <a:rPr kumimoji="0" lang="en-US" altLang="zh-CN"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宋体" pitchFamily="2" charset="-122"/>
                        </a:rPr>
                        <a:t>MD5</a:t>
                      </a:r>
                      <a:r>
                        <a:rPr kumimoji="0" lang="zh-CN" altLang="en-US"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宋体" pitchFamily="2" charset="-122"/>
                        </a:rPr>
                        <a:t>加密，不可解密</a:t>
                      </a:r>
                      <a:endParaRPr kumimoji="0" lang="zh-CN" altLang="zh-CN"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endParaRPr>
                    </a:p>
                  </a:txBody>
                  <a:tcPr marL="99060" marR="99060" anchor="ctr" horzOverflow="overflow"/>
                </a:tc>
              </a:tr>
              <a:tr h="662009">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defRPr/>
                      </a:pPr>
                      <a:r>
                        <a:rPr kumimoji="0" lang="zh-CN" altLang="zh-CN"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独立数据加密</a:t>
                      </a:r>
                      <a:endPar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endParaRPr>
                    </a:p>
                  </a:txBody>
                  <a:tcPr marL="99060" marR="9906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defRPr/>
                      </a:pPr>
                      <a:r>
                        <a:rPr kumimoji="0" lang="zh-CN" altLang="en-US"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宋体" pitchFamily="2" charset="-122"/>
                        </a:rPr>
                        <a:t>对通信录信息、消息、文档等资料历史信息，采用私有加密算法进行加密，即数据“黑箱”</a:t>
                      </a:r>
                      <a:endParaRPr kumimoji="0" lang="zh-CN" altLang="zh-CN"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endParaRPr>
                    </a:p>
                  </a:txBody>
                  <a:tcPr marL="99060" marR="99060" anchor="ctr" horzOverflow="overflow"/>
                </a:tc>
              </a:tr>
              <a:tr h="662009">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defRPr/>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管理员证书认证</a:t>
                      </a:r>
                      <a:endPar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endParaRPr>
                    </a:p>
                  </a:txBody>
                  <a:tcPr marL="99060" marR="9906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defRPr/>
                      </a:pPr>
                      <a:r>
                        <a:rPr kumimoji="0" lang="zh-CN" altLang="en-US"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宋体" pitchFamily="2" charset="-122"/>
                        </a:rPr>
                        <a:t>平台管理员采用证书认证登录，避免管理员密码泄露导致的安全问题</a:t>
                      </a:r>
                      <a:endParaRPr kumimoji="0" lang="zh-CN" altLang="zh-CN"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endParaRPr>
                    </a:p>
                  </a:txBody>
                  <a:tcPr marL="99060" marR="99060" anchor="ctr" horzOverflow="overflow"/>
                </a:tc>
              </a:tr>
              <a:tr h="662009">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关键操作绑定短信</a:t>
                      </a:r>
                      <a:endParaRPr kumimoji="0" lang="zh-CN"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marL="99060" marR="9906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宋体" pitchFamily="2" charset="-122"/>
                        </a:rPr>
                        <a:t>以手机号码为身份验证的基础，注册、充值密码、数据上报等关键操作支持以短信绑定</a:t>
                      </a:r>
                      <a:endParaRPr kumimoji="0" lang="zh-CN" altLang="zh-CN"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endParaRPr>
                    </a:p>
                  </a:txBody>
                  <a:tcPr marL="99060" marR="99060" anchor="ctr" horzOverflow="overflow"/>
                </a:tc>
              </a:tr>
              <a:tr h="662009">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sym typeface="宋体" pitchFamily="2" charset="-122"/>
                        </a:rPr>
                        <a:t>签订保密协议</a:t>
                      </a:r>
                      <a:endParaRPr kumimoji="0" lang="zh-CN" sz="3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Calibri" pitchFamily="34" charset="0"/>
                      </a:endParaRPr>
                    </a:p>
                  </a:txBody>
                  <a:tcPr marL="99060" marR="9906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宋体" pitchFamily="2" charset="-122"/>
                        </a:rPr>
                        <a:t>运营方与企业和平台管理员签订保密协议，将信息安全落实到具体人员</a:t>
                      </a:r>
                      <a:endParaRPr kumimoji="0" lang="zh-CN" altLang="zh-CN" sz="1600" b="0" i="0" u="none" strike="noStrike" kern="1200" cap="none" normalizeH="0" baseline="0" dirty="0" smtClean="0">
                        <a:ln>
                          <a:noFill/>
                        </a:ln>
                        <a:solidFill>
                          <a:srgbClr val="3F3F3F"/>
                        </a:solidFill>
                        <a:effectLst/>
                        <a:latin typeface="微软雅黑" pitchFamily="34" charset="-122"/>
                        <a:ea typeface="微软雅黑" pitchFamily="34" charset="-122"/>
                        <a:cs typeface="+mn-cs"/>
                        <a:sym typeface="Calibri" pitchFamily="34" charset="0"/>
                      </a:endParaRPr>
                    </a:p>
                  </a:txBody>
                  <a:tcPr marL="99060" marR="99060" anchor="ctr" horzOverflow="overflow"/>
                </a:tc>
              </a:tr>
            </a:tbl>
          </a:graphicData>
        </a:graphic>
      </p:graphicFrame>
      <p:sp>
        <p:nvSpPr>
          <p:cNvPr id="6"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安全机制</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Tree>
    <p:extLst>
      <p:ext uri="{BB962C8B-B14F-4D97-AF65-F5344CB8AC3E}">
        <p14:creationId xmlns:p14="http://schemas.microsoft.com/office/powerpoint/2010/main" xmlns="" val="158399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灯片编号占位符 5"/>
          <p:cNvSpPr txBox="1">
            <a:spLocks noGrp="1"/>
          </p:cNvSpPr>
          <p:nvPr/>
        </p:nvSpPr>
        <p:spPr bwMode="auto">
          <a:xfrm>
            <a:off x="8329613" y="6453188"/>
            <a:ext cx="419100" cy="365125"/>
          </a:xfrm>
          <a:prstGeom prst="rect">
            <a:avLst/>
          </a:prstGeom>
          <a:noFill/>
          <a:ln w="9525">
            <a:noFill/>
            <a:miter lim="800000"/>
            <a:headEnd/>
            <a:tailEnd/>
          </a:ln>
        </p:spPr>
        <p:txBody>
          <a:bodyPr/>
          <a:lstStyle/>
          <a:p>
            <a:fld id="{1014B6E4-9829-4116-A76A-5E1D81F4A657}" type="slidenum">
              <a:rPr lang="zh-CN" altLang="en-US" sz="1200">
                <a:solidFill>
                  <a:srgbClr val="000000"/>
                </a:solidFill>
                <a:latin typeface="Calibri" pitchFamily="34" charset="0"/>
              </a:rPr>
              <a:pPr/>
              <a:t>16</a:t>
            </a:fld>
            <a:endParaRPr lang="en-US" altLang="zh-CN" sz="1200">
              <a:solidFill>
                <a:srgbClr val="000000"/>
              </a:solidFill>
              <a:latin typeface="Calibri" pitchFamily="34" charset="0"/>
            </a:endParaRPr>
          </a:p>
        </p:txBody>
      </p:sp>
      <p:graphicFrame>
        <p:nvGraphicFramePr>
          <p:cNvPr id="29754" name="Group 58"/>
          <p:cNvGraphicFramePr>
            <a:graphicFrameLocks noGrp="1"/>
          </p:cNvGraphicFramePr>
          <p:nvPr>
            <p:extLst>
              <p:ext uri="{D42A27DB-BD31-4B8C-83A1-F6EECF244321}">
                <p14:modId xmlns="" xmlns:p14="http://schemas.microsoft.com/office/powerpoint/2010/main" val="4003988761"/>
              </p:ext>
            </p:extLst>
          </p:nvPr>
        </p:nvGraphicFramePr>
        <p:xfrm>
          <a:off x="1142976" y="1357298"/>
          <a:ext cx="6816725" cy="4319686"/>
        </p:xfrm>
        <a:graphic>
          <a:graphicData uri="http://schemas.openxmlformats.org/drawingml/2006/table">
            <a:tbl>
              <a:tblPr/>
              <a:tblGrid>
                <a:gridCol w="912812"/>
                <a:gridCol w="1152525"/>
                <a:gridCol w="2230438"/>
                <a:gridCol w="2520950"/>
              </a:tblGrid>
              <a:tr h="491399">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项目</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个人</a:t>
                      </a:r>
                      <a:r>
                        <a:rPr kumimoji="0" lang="en-US" altLang="zh-CN" sz="1400" b="1" i="0" u="none" strike="noStrike" cap="none" normalizeH="0" baseline="0" dirty="0" smtClean="0">
                          <a:ln>
                            <a:noFill/>
                          </a:ln>
                          <a:solidFill>
                            <a:srgbClr val="000000"/>
                          </a:solidFill>
                          <a:effectLst/>
                          <a:latin typeface="Calibri" pitchFamily="34" charset="0"/>
                          <a:ea typeface="宋体" charset="-122"/>
                        </a:rPr>
                        <a:t>/</a:t>
                      </a:r>
                      <a:r>
                        <a:rPr kumimoji="0" lang="zh-CN" altLang="en-US" sz="1400" b="1" i="0" u="none" strike="noStrike" cap="none" normalizeH="0" baseline="0" dirty="0" smtClean="0">
                          <a:ln>
                            <a:noFill/>
                          </a:ln>
                          <a:solidFill>
                            <a:srgbClr val="000000"/>
                          </a:solidFill>
                          <a:effectLst/>
                          <a:latin typeface="Calibri" pitchFamily="34" charset="0"/>
                          <a:ea typeface="宋体" charset="-122"/>
                        </a:rPr>
                        <a:t>企业即时通信产品</a:t>
                      </a:r>
                      <a:endParaRPr kumimoji="0" lang="en-US" altLang="zh-CN" sz="1400" b="1" i="0" u="none" strike="noStrike" cap="none" normalizeH="0" baseline="0" dirty="0" smtClean="0">
                        <a:ln>
                          <a:noFill/>
                        </a:ln>
                        <a:solidFill>
                          <a:srgbClr val="000000"/>
                        </a:solidFill>
                        <a:effectLst/>
                        <a:latin typeface="Calibri" pitchFamily="34" charset="0"/>
                        <a:ea typeface="宋体"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（微信</a:t>
                      </a:r>
                      <a:r>
                        <a:rPr kumimoji="0" lang="en-US" altLang="zh-CN" sz="1400" b="1" i="0" u="none" strike="noStrike" cap="none" normalizeH="0" baseline="0" dirty="0" smtClean="0">
                          <a:ln>
                            <a:noFill/>
                          </a:ln>
                          <a:solidFill>
                            <a:srgbClr val="000000"/>
                          </a:solidFill>
                          <a:effectLst/>
                          <a:latin typeface="Calibri" pitchFamily="34" charset="0"/>
                          <a:ea typeface="宋体" charset="-122"/>
                        </a:rPr>
                        <a:t>/QQ</a:t>
                      </a:r>
                      <a:r>
                        <a:rPr kumimoji="0" lang="zh-CN" altLang="en-US" sz="1400" b="1" i="0" u="none" strike="noStrike" cap="none" normalizeH="0" baseline="0" dirty="0" smtClean="0">
                          <a:ln>
                            <a:noFill/>
                          </a:ln>
                          <a:solidFill>
                            <a:srgbClr val="000000"/>
                          </a:solidFill>
                          <a:effectLst/>
                          <a:latin typeface="Calibri" pitchFamily="34" charset="0"/>
                          <a:ea typeface="宋体" charset="-122"/>
                        </a:rPr>
                        <a:t>）</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蓝信</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r>
              <a:tr h="36147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通信录</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虚拟通信录</a:t>
                      </a:r>
                      <a:r>
                        <a:rPr kumimoji="0" lang="en-US" altLang="zh-CN" sz="1400" b="1" i="0" u="none" strike="noStrike" cap="none" normalizeH="0" baseline="0" smtClean="0">
                          <a:ln>
                            <a:noFill/>
                          </a:ln>
                          <a:solidFill>
                            <a:srgbClr val="000000"/>
                          </a:solidFill>
                          <a:effectLst/>
                          <a:latin typeface="Calibri" pitchFamily="34" charset="0"/>
                          <a:ea typeface="宋体" charset="-122"/>
                        </a:rPr>
                        <a:t>/</a:t>
                      </a:r>
                      <a:r>
                        <a:rPr kumimoji="0" lang="zh-CN" altLang="en-US" sz="1400" b="1" i="0" u="none" strike="noStrike" cap="none" normalizeH="0" baseline="0" smtClean="0">
                          <a:ln>
                            <a:noFill/>
                          </a:ln>
                          <a:solidFill>
                            <a:srgbClr val="000000"/>
                          </a:solidFill>
                          <a:effectLst/>
                          <a:latin typeface="Calibri" pitchFamily="34" charset="0"/>
                          <a:ea typeface="宋体" charset="-122"/>
                        </a:rPr>
                        <a:t>加好友</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企业真实组织通信录</a:t>
                      </a:r>
                      <a:r>
                        <a:rPr kumimoji="0" lang="zh-CN" altLang="en-US" sz="1400" b="1" i="0" u="none" strike="noStrike" cap="none" normalizeH="0" baseline="0" smtClean="0">
                          <a:ln>
                            <a:noFill/>
                          </a:ln>
                          <a:solidFill>
                            <a:srgbClr val="FF0000"/>
                          </a:solidFill>
                          <a:effectLst/>
                          <a:latin typeface="宋体" charset="-122"/>
                          <a:ea typeface="宋体" charset="-122"/>
                        </a:rPr>
                        <a:t>＊</a:t>
                      </a:r>
                      <a:endParaRPr kumimoji="0" lang="zh-CN" altLang="en-US" sz="1400" b="1" i="0" u="none" strike="noStrike" cap="none" normalizeH="0" baseline="0" smtClean="0">
                        <a:ln>
                          <a:noFill/>
                        </a:ln>
                        <a:solidFill>
                          <a:srgbClr val="FF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42965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个人名片信息</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非实名（昵称）</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实名，真实联系信息</a:t>
                      </a:r>
                      <a:r>
                        <a:rPr kumimoji="0" lang="zh-CN" altLang="en-US" sz="1400" b="1" i="0" u="none" strike="noStrike" cap="none" normalizeH="0" baseline="0" smtClean="0">
                          <a:ln>
                            <a:noFill/>
                          </a:ln>
                          <a:solidFill>
                            <a:srgbClr val="FF0000"/>
                          </a:solidFill>
                          <a:effectLst/>
                          <a:latin typeface="宋体" charset="-122"/>
                          <a:ea typeface="宋体" charset="-122"/>
                        </a:rPr>
                        <a:t>＊</a:t>
                      </a:r>
                      <a:endParaRPr kumimoji="0" lang="zh-CN" altLang="en-US" sz="1400" b="1" i="0" u="none" strike="noStrike" cap="none" normalizeH="0" baseline="0" smtClean="0">
                        <a:ln>
                          <a:noFill/>
                        </a:ln>
                        <a:solidFill>
                          <a:srgbClr val="00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12592">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群组</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个人社交群组</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组织分权管理</a:t>
                      </a:r>
                      <a:r>
                        <a:rPr kumimoji="0" lang="zh-CN" altLang="en-US" sz="1400" b="1" i="0" u="none" strike="noStrike" cap="none" normalizeH="0" baseline="0" smtClean="0">
                          <a:ln>
                            <a:noFill/>
                          </a:ln>
                          <a:solidFill>
                            <a:srgbClr val="FF0000"/>
                          </a:solidFill>
                          <a:effectLst/>
                          <a:latin typeface="宋体" charset="-122"/>
                          <a:ea typeface="宋体" charset="-122"/>
                        </a:rPr>
                        <a:t>＊</a:t>
                      </a:r>
                      <a:endParaRPr kumimoji="0" lang="zh-CN" altLang="en-US" sz="1400" b="1" i="0" u="none" strike="noStrike" cap="none" normalizeH="0" baseline="0" smtClean="0">
                        <a:ln>
                          <a:noFill/>
                        </a:ln>
                        <a:solidFill>
                          <a:srgbClr val="00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61475">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群消息</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群即时消息推送</a:t>
                      </a:r>
                      <a:endParaRPr kumimoji="0" lang="en-US" altLang="zh-CN" sz="1400" b="1" i="0" u="none" strike="noStrike" cap="none" normalizeH="0" baseline="0" dirty="0" smtClean="0">
                        <a:ln>
                          <a:noFill/>
                        </a:ln>
                        <a:solidFill>
                          <a:srgbClr val="00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群即时消息推送</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49287">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协同办公</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文件分享</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仅提供文件传输</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提供图文公告、共享</a:t>
                      </a:r>
                      <a:r>
                        <a:rPr kumimoji="0" lang="zh-CN" altLang="en-US" sz="1400" b="1" i="0" u="none" strike="noStrike" cap="none" normalizeH="0" baseline="0" smtClean="0">
                          <a:ln>
                            <a:noFill/>
                          </a:ln>
                          <a:solidFill>
                            <a:srgbClr val="FF0000"/>
                          </a:solidFill>
                          <a:effectLst/>
                          <a:latin typeface="宋体" charset="-122"/>
                          <a:ea typeface="宋体" charset="-122"/>
                        </a:rPr>
                        <a:t>＊</a:t>
                      </a:r>
                      <a:endParaRPr kumimoji="0" lang="en-US" altLang="zh-CN" sz="1400" b="1" i="0" u="none" strike="noStrike" cap="none" normalizeH="0" baseline="0" smtClean="0">
                        <a:ln>
                          <a:noFill/>
                        </a:ln>
                        <a:solidFill>
                          <a:srgbClr val="000000"/>
                        </a:solidFill>
                        <a:effectLst/>
                        <a:latin typeface="Calibri" pitchFamily="34" charset="0"/>
                        <a:ea typeface="宋体"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云端永久存储</a:t>
                      </a:r>
                      <a:r>
                        <a:rPr kumimoji="0" lang="zh-CN" altLang="en-US" sz="1400" b="1" i="0" u="none" strike="noStrike" cap="none" normalizeH="0" baseline="0" smtClean="0">
                          <a:ln>
                            <a:noFill/>
                          </a:ln>
                          <a:solidFill>
                            <a:srgbClr val="FF0000"/>
                          </a:solidFill>
                          <a:effectLst/>
                          <a:latin typeface="宋体" charset="-122"/>
                          <a:ea typeface="宋体" charset="-122"/>
                        </a:rPr>
                        <a:t>＊</a:t>
                      </a:r>
                      <a:endParaRPr kumimoji="0" lang="zh-CN" altLang="en-US" sz="1400" b="1" i="0" u="none" strike="noStrike" cap="none" normalizeH="0" baseline="0" smtClean="0">
                        <a:ln>
                          <a:noFill/>
                        </a:ln>
                        <a:solidFill>
                          <a:srgbClr val="00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r>
              <a:tr h="362761">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活动通知</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不支持</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带图片文档，结果自动统计</a:t>
                      </a:r>
                      <a:r>
                        <a:rPr kumimoji="0" lang="zh-CN" altLang="en-US" sz="1400" b="1" i="0" u="none" strike="noStrike" cap="none" normalizeH="0" baseline="0" smtClean="0">
                          <a:ln>
                            <a:noFill/>
                          </a:ln>
                          <a:solidFill>
                            <a:srgbClr val="FF0000"/>
                          </a:solidFill>
                          <a:effectLst/>
                          <a:latin typeface="宋体" charset="-122"/>
                          <a:ea typeface="宋体" charset="-122"/>
                        </a:rPr>
                        <a:t>＊</a:t>
                      </a:r>
                      <a:endParaRPr kumimoji="0" lang="zh-CN" altLang="en-US" sz="1400" b="1" i="0" u="none" strike="noStrike" cap="none" normalizeH="0" baseline="0" smtClean="0">
                        <a:ln>
                          <a:noFill/>
                        </a:ln>
                        <a:solidFill>
                          <a:srgbClr val="00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r>
              <a:tr h="362761">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投票调查</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不支持</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带图片文档，结果自动统计</a:t>
                      </a:r>
                      <a:r>
                        <a:rPr kumimoji="0" lang="zh-CN" altLang="en-US" sz="1400" b="1" i="0" u="none" strike="noStrike" cap="none" normalizeH="0" baseline="0" smtClean="0">
                          <a:ln>
                            <a:noFill/>
                          </a:ln>
                          <a:solidFill>
                            <a:srgbClr val="FF0000"/>
                          </a:solidFill>
                          <a:effectLst/>
                          <a:latin typeface="宋体" charset="-122"/>
                          <a:ea typeface="宋体" charset="-122"/>
                        </a:rPr>
                        <a:t>＊</a:t>
                      </a:r>
                      <a:endParaRPr kumimoji="0" lang="zh-CN" altLang="en-US" sz="1400" b="1" i="0" u="none" strike="noStrike" cap="none" normalizeH="0" baseline="0" smtClean="0">
                        <a:ln>
                          <a:noFill/>
                        </a:ln>
                        <a:solidFill>
                          <a:srgbClr val="00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r>
              <a:tr h="362761">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系统功能</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企业用户数</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有数量限制</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没有数量限制</a:t>
                      </a:r>
                      <a:r>
                        <a:rPr kumimoji="0" lang="zh-CN" altLang="en-US" sz="1400" b="1" i="0" u="none" strike="noStrike" cap="none" normalizeH="0" baseline="0" smtClean="0">
                          <a:ln>
                            <a:noFill/>
                          </a:ln>
                          <a:solidFill>
                            <a:srgbClr val="FF0000"/>
                          </a:solidFill>
                          <a:effectLst/>
                          <a:latin typeface="宋体" charset="-122"/>
                          <a:ea typeface="宋体" charset="-122"/>
                        </a:rPr>
                        <a:t>＊</a:t>
                      </a:r>
                      <a:endParaRPr kumimoji="0" lang="zh-CN" altLang="en-US" sz="1400" b="1" i="0" u="none" strike="noStrike" cap="none" normalizeH="0" baseline="0" smtClean="0">
                        <a:ln>
                          <a:noFill/>
                        </a:ln>
                        <a:solidFill>
                          <a:srgbClr val="00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r>
              <a:tr h="362761">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分支机构</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有</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无层级数量限制</a:t>
                      </a:r>
                      <a:r>
                        <a:rPr kumimoji="0" lang="zh-CN" altLang="en-US" sz="1400" b="1" i="0" u="none" strike="noStrike" cap="none" normalizeH="0" baseline="0" dirty="0" smtClean="0">
                          <a:ln>
                            <a:noFill/>
                          </a:ln>
                          <a:solidFill>
                            <a:srgbClr val="FF0000"/>
                          </a:solidFill>
                          <a:effectLst/>
                          <a:latin typeface="宋体" charset="-122"/>
                          <a:ea typeface="宋体" charset="-122"/>
                        </a:rPr>
                        <a:t>＊</a:t>
                      </a:r>
                      <a:endParaRPr kumimoji="0" lang="zh-CN" altLang="en-US" sz="1400" b="1" i="0" u="none" strike="noStrike" cap="none" normalizeH="0" baseline="0" dirty="0" smtClean="0">
                        <a:ln>
                          <a:noFill/>
                        </a:ln>
                        <a:solidFill>
                          <a:srgbClr val="00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r>
              <a:tr h="362761">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客户系统衔入</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Calibri" pitchFamily="34" charset="0"/>
                          <a:ea typeface="宋体" charset="-122"/>
                        </a:rPr>
                        <a:t>不支持</a:t>
                      </a: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Calibri" pitchFamily="34" charset="0"/>
                          <a:ea typeface="宋体" charset="-122"/>
                        </a:rPr>
                        <a:t>支持</a:t>
                      </a:r>
                      <a:r>
                        <a:rPr kumimoji="0" lang="zh-CN" altLang="en-US" sz="1400" b="1" i="0" u="none" strike="noStrike" cap="none" normalizeH="0" baseline="0" dirty="0" smtClean="0">
                          <a:ln>
                            <a:noFill/>
                          </a:ln>
                          <a:solidFill>
                            <a:srgbClr val="FF0000"/>
                          </a:solidFill>
                          <a:effectLst/>
                          <a:latin typeface="宋体" charset="-122"/>
                          <a:ea typeface="宋体" charset="-122"/>
                        </a:rPr>
                        <a:t>＊</a:t>
                      </a:r>
                      <a:endParaRPr kumimoji="0" lang="zh-CN" altLang="en-US" sz="1400" b="1" i="0" u="none" strike="noStrike" cap="none" normalizeH="0" baseline="0" dirty="0" smtClean="0">
                        <a:ln>
                          <a:noFill/>
                        </a:ln>
                        <a:solidFill>
                          <a:srgbClr val="000000"/>
                        </a:solidFill>
                        <a:effectLst/>
                        <a:latin typeface="Calibri" pitchFamily="34" charset="0"/>
                        <a:ea typeface="宋体" charset="-122"/>
                      </a:endParaRPr>
                    </a:p>
                  </a:txBody>
                  <a:tcPr marL="8257" marR="8257" marT="7623"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文本框 1"/>
          <p:cNvSpPr txBox="1"/>
          <p:nvPr/>
        </p:nvSpPr>
        <p:spPr>
          <a:xfrm>
            <a:off x="2627784" y="5899190"/>
            <a:ext cx="4068960" cy="553998"/>
          </a:xfrm>
          <a:prstGeom prst="rect">
            <a:avLst/>
          </a:prstGeom>
          <a:noFill/>
        </p:spPr>
        <p:txBody>
          <a:bodyPr wrap="square" rtlCol="0">
            <a:spAutoFit/>
          </a:bodyPr>
          <a:lstStyle/>
          <a:p>
            <a:r>
              <a:rPr lang="zh-CN" altLang="en-US" sz="3000" b="1" dirty="0" smtClean="0">
                <a:latin typeface="幼圆" panose="02010509060101010101" pitchFamily="49" charset="-122"/>
                <a:ea typeface="幼圆" panose="02010509060101010101" pitchFamily="49" charset="-122"/>
              </a:rPr>
              <a:t>微信生活，蓝信工作！！</a:t>
            </a:r>
            <a:endParaRPr lang="zh-CN" altLang="en-US" sz="3000" b="1" dirty="0">
              <a:latin typeface="幼圆" panose="02010509060101010101" pitchFamily="49" charset="-122"/>
              <a:ea typeface="幼圆" panose="02010509060101010101" pitchFamily="49" charset="-122"/>
            </a:endParaRPr>
          </a:p>
        </p:txBody>
      </p:sp>
      <p:sp>
        <p:nvSpPr>
          <p:cNvPr id="6"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产品价值</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4"/>
          <p:cNvSpPr txBox="1">
            <a:spLocks noChangeArrowheads="1"/>
          </p:cNvSpPr>
          <p:nvPr/>
        </p:nvSpPr>
        <p:spPr bwMode="auto">
          <a:xfrm>
            <a:off x="2568575" y="1311275"/>
            <a:ext cx="3930650" cy="461963"/>
          </a:xfrm>
          <a:prstGeom prst="rect">
            <a:avLst/>
          </a:prstGeom>
          <a:noFill/>
          <a:ln w="9525">
            <a:noFill/>
            <a:miter lim="800000"/>
            <a:headEnd/>
            <a:tailEnd/>
          </a:ln>
        </p:spPr>
        <p:txBody>
          <a:bodyPr>
            <a:spAutoFit/>
          </a:bodyPr>
          <a:lstStyle/>
          <a:p>
            <a:pPr algn="ctr"/>
            <a:r>
              <a:rPr lang="zh-CN" altLang="en-US" sz="2400" b="1">
                <a:solidFill>
                  <a:srgbClr val="0066CC"/>
                </a:solidFill>
                <a:latin typeface="微软雅黑"/>
                <a:ea typeface="微软雅黑"/>
                <a:cs typeface="微软雅黑"/>
              </a:rPr>
              <a:t>联通用户差异化服务</a:t>
            </a:r>
            <a:endParaRPr lang="zh-CN" altLang="en-US" sz="2400">
              <a:solidFill>
                <a:srgbClr val="0066CC"/>
              </a:solidFill>
              <a:latin typeface="微软雅黑"/>
              <a:ea typeface="微软雅黑"/>
              <a:cs typeface="微软雅黑"/>
            </a:endParaRPr>
          </a:p>
        </p:txBody>
      </p:sp>
      <p:graphicFrame>
        <p:nvGraphicFramePr>
          <p:cNvPr id="30747" name="Group 27"/>
          <p:cNvGraphicFramePr>
            <a:graphicFrameLocks noGrp="1"/>
          </p:cNvGraphicFramePr>
          <p:nvPr/>
        </p:nvGraphicFramePr>
        <p:xfrm>
          <a:off x="715963" y="1916113"/>
          <a:ext cx="7643812" cy="3112136"/>
        </p:xfrm>
        <a:graphic>
          <a:graphicData uri="http://schemas.openxmlformats.org/drawingml/2006/table">
            <a:tbl>
              <a:tblPr/>
              <a:tblGrid>
                <a:gridCol w="3822700"/>
                <a:gridCol w="3821112"/>
              </a:tblGrid>
              <a:tr h="45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FFFFFF"/>
                          </a:solidFill>
                          <a:effectLst/>
                          <a:latin typeface="Calibri" pitchFamily="34" charset="0"/>
                          <a:ea typeface="宋体" charset="-122"/>
                        </a:rPr>
                        <a:t>联通用户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FFFFFF"/>
                          </a:solidFill>
                          <a:effectLst/>
                          <a:latin typeface="Calibri" pitchFamily="34" charset="0"/>
                          <a:ea typeface="宋体" charset="-122"/>
                        </a:rPr>
                        <a:t>非联通用户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Calibri" pitchFamily="34" charset="0"/>
                          <a:ea typeface="宋体" charset="-122"/>
                        </a:rPr>
                        <a:t>可以创建</a:t>
                      </a:r>
                      <a:r>
                        <a:rPr kumimoji="0" lang="en-US" altLang="zh-CN" sz="1500" b="0" i="0" u="none" strike="noStrike" cap="none" normalizeH="0" baseline="0" smtClean="0">
                          <a:ln>
                            <a:noFill/>
                          </a:ln>
                          <a:solidFill>
                            <a:srgbClr val="000000"/>
                          </a:solidFill>
                          <a:effectLst/>
                          <a:latin typeface="Calibri" pitchFamily="34" charset="0"/>
                          <a:ea typeface="宋体" charset="-122"/>
                        </a:rPr>
                        <a:t>500</a:t>
                      </a:r>
                      <a:r>
                        <a:rPr kumimoji="0" lang="zh-CN" altLang="zh-CN" sz="1500" b="0" i="0" u="none" strike="noStrike" cap="none" normalizeH="0" baseline="0" smtClean="0">
                          <a:ln>
                            <a:noFill/>
                          </a:ln>
                          <a:solidFill>
                            <a:srgbClr val="000000"/>
                          </a:solidFill>
                          <a:effectLst/>
                          <a:latin typeface="Calibri" pitchFamily="34" charset="0"/>
                          <a:ea typeface="宋体" charset="-122"/>
                        </a:rPr>
                        <a:t>人甚至</a:t>
                      </a:r>
                      <a:r>
                        <a:rPr kumimoji="0" lang="en-US" altLang="zh-CN" sz="1500" b="0" i="0" u="none" strike="noStrike" cap="none" normalizeH="0" baseline="0" smtClean="0">
                          <a:ln>
                            <a:noFill/>
                          </a:ln>
                          <a:solidFill>
                            <a:srgbClr val="000000"/>
                          </a:solidFill>
                          <a:effectLst/>
                          <a:latin typeface="Calibri" pitchFamily="34" charset="0"/>
                          <a:ea typeface="宋体" charset="-122"/>
                        </a:rPr>
                        <a:t>1000</a:t>
                      </a:r>
                      <a:r>
                        <a:rPr kumimoji="0" lang="zh-CN" altLang="zh-CN" sz="1500" b="0" i="0" u="none" strike="noStrike" cap="none" normalizeH="0" baseline="0" smtClean="0">
                          <a:ln>
                            <a:noFill/>
                          </a:ln>
                          <a:solidFill>
                            <a:srgbClr val="000000"/>
                          </a:solidFill>
                          <a:effectLst/>
                          <a:latin typeface="Calibri" pitchFamily="34" charset="0"/>
                          <a:ea typeface="宋体" charset="-122"/>
                        </a:rPr>
                        <a:t>人的工作群</a:t>
                      </a:r>
                      <a:endParaRPr kumimoji="0" lang="zh-CN" altLang="en-US" sz="15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Calibri" pitchFamily="34" charset="0"/>
                          <a:ea typeface="宋体" charset="-122"/>
                        </a:rPr>
                        <a:t>可以创建</a:t>
                      </a:r>
                      <a:r>
                        <a:rPr kumimoji="0" lang="en-US" altLang="zh-CN" sz="1500" b="0" i="0" u="none" strike="noStrike" cap="none" normalizeH="0" baseline="0" smtClean="0">
                          <a:ln>
                            <a:noFill/>
                          </a:ln>
                          <a:solidFill>
                            <a:srgbClr val="000000"/>
                          </a:solidFill>
                          <a:effectLst/>
                          <a:latin typeface="Calibri" pitchFamily="34" charset="0"/>
                          <a:ea typeface="宋体" charset="-122"/>
                        </a:rPr>
                        <a:t>20</a:t>
                      </a:r>
                      <a:r>
                        <a:rPr kumimoji="0" lang="zh-CN" altLang="zh-CN" sz="1500" b="0" i="0" u="none" strike="noStrike" cap="none" normalizeH="0" baseline="0" smtClean="0">
                          <a:ln>
                            <a:noFill/>
                          </a:ln>
                          <a:solidFill>
                            <a:srgbClr val="000000"/>
                          </a:solidFill>
                          <a:effectLst/>
                          <a:latin typeface="Calibri" pitchFamily="34" charset="0"/>
                          <a:ea typeface="宋体" charset="-122"/>
                        </a:rPr>
                        <a:t>人或</a:t>
                      </a:r>
                      <a:r>
                        <a:rPr kumimoji="0" lang="en-US" altLang="zh-CN" sz="1500" b="0" i="0" u="none" strike="noStrike" cap="none" normalizeH="0" baseline="0" smtClean="0">
                          <a:ln>
                            <a:noFill/>
                          </a:ln>
                          <a:solidFill>
                            <a:srgbClr val="000000"/>
                          </a:solidFill>
                          <a:effectLst/>
                          <a:latin typeface="Calibri" pitchFamily="34" charset="0"/>
                          <a:ea typeface="宋体" charset="-122"/>
                        </a:rPr>
                        <a:t>50</a:t>
                      </a:r>
                      <a:r>
                        <a:rPr kumimoji="0" lang="zh-CN" altLang="zh-CN" sz="1500" b="0" i="0" u="none" strike="noStrike" cap="none" normalizeH="0" baseline="0" smtClean="0">
                          <a:ln>
                            <a:noFill/>
                          </a:ln>
                          <a:solidFill>
                            <a:srgbClr val="000000"/>
                          </a:solidFill>
                          <a:effectLst/>
                          <a:latin typeface="Calibri" pitchFamily="34" charset="0"/>
                          <a:ea typeface="宋体" charset="-122"/>
                        </a:rPr>
                        <a:t>人</a:t>
                      </a:r>
                      <a:r>
                        <a:rPr kumimoji="0" lang="zh-CN" altLang="en-US" sz="1500" b="0" i="0" u="none" strike="noStrike" cap="none" normalizeH="0" baseline="0" smtClean="0">
                          <a:ln>
                            <a:noFill/>
                          </a:ln>
                          <a:solidFill>
                            <a:srgbClr val="000000"/>
                          </a:solidFill>
                          <a:effectLst/>
                          <a:latin typeface="Calibri" pitchFamily="34" charset="0"/>
                          <a:ea typeface="宋体" charset="-122"/>
                        </a:rPr>
                        <a:t>的工作群</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Calibri" pitchFamily="34" charset="0"/>
                          <a:ea typeface="宋体" charset="-122"/>
                        </a:rPr>
                        <a:t>个人云盘免费</a:t>
                      </a:r>
                      <a:r>
                        <a:rPr kumimoji="0" lang="zh-CN" altLang="en-US" sz="1500" b="0" i="0" u="none" strike="noStrike" cap="none" normalizeH="0" baseline="0" smtClean="0">
                          <a:ln>
                            <a:noFill/>
                          </a:ln>
                          <a:solidFill>
                            <a:srgbClr val="000000"/>
                          </a:solidFill>
                          <a:effectLst/>
                          <a:latin typeface="Calibri" pitchFamily="34" charset="0"/>
                          <a:ea typeface="宋体" charset="-122"/>
                        </a:rPr>
                        <a:t>使用</a:t>
                      </a:r>
                      <a:r>
                        <a:rPr kumimoji="0" lang="en-US" altLang="zh-CN" sz="1500" b="0" i="0" u="none" strike="noStrike" cap="none" normalizeH="0" baseline="0" smtClean="0">
                          <a:ln>
                            <a:noFill/>
                          </a:ln>
                          <a:solidFill>
                            <a:srgbClr val="000000"/>
                          </a:solidFill>
                          <a:effectLst/>
                          <a:latin typeface="Calibri" pitchFamily="34" charset="0"/>
                          <a:ea typeface="宋体" charset="-122"/>
                        </a:rPr>
                        <a:t>1G</a:t>
                      </a:r>
                      <a:endParaRPr kumimoji="0" lang="zh-CN" altLang="en-US" sz="15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Calibri" pitchFamily="34" charset="0"/>
                          <a:ea typeface="宋体" charset="-122"/>
                        </a:rPr>
                        <a:t>个人云盘免费</a:t>
                      </a:r>
                      <a:r>
                        <a:rPr kumimoji="0" lang="zh-CN" altLang="en-US" sz="1500" b="0" i="0" u="none" strike="noStrike" cap="none" normalizeH="0" baseline="0" smtClean="0">
                          <a:ln>
                            <a:noFill/>
                          </a:ln>
                          <a:solidFill>
                            <a:srgbClr val="000000"/>
                          </a:solidFill>
                          <a:effectLst/>
                          <a:latin typeface="Calibri" pitchFamily="34" charset="0"/>
                          <a:ea typeface="宋体" charset="-122"/>
                        </a:rPr>
                        <a:t>使用</a:t>
                      </a:r>
                      <a:r>
                        <a:rPr kumimoji="0" lang="en-US" altLang="zh-CN" sz="1500" b="0" i="0" u="none" strike="noStrike" cap="none" normalizeH="0" baseline="0" smtClean="0">
                          <a:ln>
                            <a:noFill/>
                          </a:ln>
                          <a:solidFill>
                            <a:srgbClr val="000000"/>
                          </a:solidFill>
                          <a:effectLst/>
                          <a:latin typeface="Calibri" pitchFamily="34" charset="0"/>
                          <a:ea typeface="宋体" charset="-122"/>
                        </a:rPr>
                        <a:t>100M</a:t>
                      </a:r>
                      <a:endParaRPr kumimoji="0" lang="zh-CN" altLang="zh-CN" sz="1500" b="0" i="0" u="none" strike="noStrike" cap="none" normalizeH="0" baseline="0" smtClean="0">
                        <a:ln>
                          <a:noFill/>
                        </a:ln>
                        <a:solidFill>
                          <a:srgbClr val="000000"/>
                        </a:solidFill>
                        <a:effectLst/>
                        <a:latin typeface="Calibri" pitchFamily="34" charset="0"/>
                        <a:ea typeface="宋体"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5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Calibri" pitchFamily="34" charset="0"/>
                          <a:ea typeface="宋体" charset="-122"/>
                        </a:rPr>
                        <a:t>可以免费接收企业的短信（通知）</a:t>
                      </a:r>
                      <a:endParaRPr kumimoji="0" lang="zh-CN" altLang="en-US" sz="15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Calibri" pitchFamily="34" charset="0"/>
                          <a:ea typeface="宋体" charset="-122"/>
                        </a:rPr>
                        <a:t>接收企业群发的短信通知需要企业付费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5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Calibri" pitchFamily="34" charset="0"/>
                          <a:ea typeface="宋体" charset="-122"/>
                        </a:rPr>
                        <a:t>被管理员设置成特权用户，如果是联通用户，发送私信时对方不在线可以免费使用短信；</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Calibri" pitchFamily="34" charset="0"/>
                          <a:ea typeface="宋体" charset="-122"/>
                        </a:rPr>
                        <a:t>不能接收企业管理员从平台发出的短信</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Calibri" pitchFamily="34" charset="0"/>
                          <a:ea typeface="宋体" charset="-122"/>
                        </a:rPr>
                        <a:t>发送文档支持</a:t>
                      </a:r>
                      <a:r>
                        <a:rPr kumimoji="0" lang="en-US" altLang="zh-CN" sz="1500" b="0" i="0" u="none" strike="noStrike" cap="none" normalizeH="0" baseline="0" smtClean="0">
                          <a:ln>
                            <a:noFill/>
                          </a:ln>
                          <a:solidFill>
                            <a:srgbClr val="000000"/>
                          </a:solidFill>
                          <a:effectLst/>
                          <a:latin typeface="Calibri" pitchFamily="34" charset="0"/>
                          <a:ea typeface="宋体" charset="-122"/>
                        </a:rPr>
                        <a:t>100M</a:t>
                      </a:r>
                      <a:endParaRPr kumimoji="0" lang="zh-CN" altLang="en-US" sz="15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Calibri" pitchFamily="34" charset="0"/>
                          <a:ea typeface="宋体" charset="-122"/>
                        </a:rPr>
                        <a:t>发送</a:t>
                      </a:r>
                      <a:r>
                        <a:rPr kumimoji="0" lang="zh-CN" altLang="en-US" sz="1500" b="0" i="0" u="none" strike="noStrike" cap="none" normalizeH="0" baseline="0" smtClean="0">
                          <a:ln>
                            <a:noFill/>
                          </a:ln>
                          <a:solidFill>
                            <a:srgbClr val="000000"/>
                          </a:solidFill>
                          <a:effectLst/>
                          <a:latin typeface="Calibri" pitchFamily="34" charset="0"/>
                          <a:ea typeface="宋体" charset="-122"/>
                        </a:rPr>
                        <a:t>文档支持</a:t>
                      </a:r>
                      <a:r>
                        <a:rPr kumimoji="0" lang="en-US" altLang="zh-CN" sz="1500" b="0" i="0" u="none" strike="noStrike" cap="none" normalizeH="0" baseline="0" smtClean="0">
                          <a:ln>
                            <a:noFill/>
                          </a:ln>
                          <a:solidFill>
                            <a:srgbClr val="000000"/>
                          </a:solidFill>
                          <a:effectLst/>
                          <a:latin typeface="Calibri" pitchFamily="34" charset="0"/>
                          <a:ea typeface="宋体" charset="-122"/>
                        </a:rPr>
                        <a:t>20M</a:t>
                      </a:r>
                      <a:endParaRPr kumimoji="0" lang="zh-CN" altLang="en-US" sz="1500" b="0" i="0" u="none" strike="noStrike" cap="none" normalizeH="0" baseline="0" smtClean="0">
                        <a:ln>
                          <a:noFill/>
                        </a:ln>
                        <a:solidFill>
                          <a:srgbClr val="000000"/>
                        </a:solidFill>
                        <a:effectLst/>
                        <a:latin typeface="Calibri" pitchFamily="34" charset="0"/>
                        <a:ea typeface="宋体"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500" b="0" i="0" u="none" strike="noStrike" cap="none" normalizeH="0" baseline="0" smtClean="0">
                        <a:ln>
                          <a:noFill/>
                        </a:ln>
                        <a:solidFill>
                          <a:srgbClr val="000000"/>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差异化服务</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3"/>
          <p:cNvPicPr>
            <a:picLocks noChangeAspect="1"/>
          </p:cNvPicPr>
          <p:nvPr/>
        </p:nvPicPr>
        <p:blipFill>
          <a:blip r:embed="rId3"/>
          <a:srcRect/>
          <a:stretch>
            <a:fillRect/>
          </a:stretch>
        </p:blipFill>
        <p:spPr bwMode="auto">
          <a:xfrm>
            <a:off x="7092950" y="60325"/>
            <a:ext cx="1943100" cy="1281113"/>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498475" y="-26988"/>
            <a:ext cx="1658938" cy="1584326"/>
          </a:xfrm>
          <a:prstGeom prst="rect">
            <a:avLst/>
          </a:prstGeom>
          <a:solidFill>
            <a:schemeClr val="bg1">
              <a:lumMod val="75000"/>
            </a:schemeClr>
          </a:solidFill>
          <a:ln>
            <a:noFill/>
          </a:ln>
          <a:effectLst/>
        </p:spPr>
      </p:pic>
      <p:sp>
        <p:nvSpPr>
          <p:cNvPr id="9" name="矩形 8"/>
          <p:cNvSpPr/>
          <p:nvPr/>
        </p:nvSpPr>
        <p:spPr>
          <a:xfrm>
            <a:off x="563563" y="-38100"/>
            <a:ext cx="1531937" cy="14843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effectLst>
                  <a:outerShdw blurRad="38100" dist="38100" dir="2700000" algn="tl">
                    <a:srgbClr val="000000">
                      <a:alpha val="43137"/>
                    </a:srgbClr>
                  </a:outerShdw>
                </a:effectLst>
                <a:latin typeface="微软雅黑" pitchFamily="34" charset="-122"/>
              </a:rPr>
              <a:t>目录</a:t>
            </a:r>
          </a:p>
        </p:txBody>
      </p:sp>
      <p:cxnSp>
        <p:nvCxnSpPr>
          <p:cNvPr id="17" name="直接连接符 16"/>
          <p:cNvCxnSpPr/>
          <p:nvPr/>
        </p:nvCxnSpPr>
        <p:spPr>
          <a:xfrm>
            <a:off x="2047875" y="2763465"/>
            <a:ext cx="5616575" cy="0"/>
          </a:xfrm>
          <a:prstGeom prst="line">
            <a:avLst/>
          </a:prstGeom>
        </p:spPr>
        <p:style>
          <a:lnRef idx="1">
            <a:schemeClr val="dk1"/>
          </a:lnRef>
          <a:fillRef idx="0">
            <a:schemeClr val="dk1"/>
          </a:fillRef>
          <a:effectRef idx="0">
            <a:schemeClr val="dk1"/>
          </a:effectRef>
          <a:fontRef idx="minor">
            <a:schemeClr val="tx1"/>
          </a:fontRef>
        </p:style>
      </p:cxnSp>
      <p:sp>
        <p:nvSpPr>
          <p:cNvPr id="18" name="文本框 47"/>
          <p:cNvSpPr txBox="1"/>
          <p:nvPr/>
        </p:nvSpPr>
        <p:spPr>
          <a:xfrm>
            <a:off x="2051050" y="2236415"/>
            <a:ext cx="2698175" cy="523220"/>
          </a:xfrm>
          <a:prstGeom prst="rect">
            <a:avLst/>
          </a:prstGeom>
          <a:noFill/>
        </p:spPr>
        <p:txBody>
          <a:bodyPr wrap="none">
            <a:spAutoFit/>
          </a:bodyPr>
          <a:lstStyle/>
          <a:p>
            <a:pPr>
              <a:defRPr/>
            </a:pPr>
            <a:r>
              <a:rPr lang="zh-CN" altLang="en-US" sz="2800" dirty="0" smtClean="0">
                <a:latin typeface="+mn-ea"/>
                <a:ea typeface="+mn-ea"/>
              </a:rPr>
              <a:t>蓝信的应用背景</a:t>
            </a:r>
            <a:endParaRPr lang="zh-CN" altLang="en-US" sz="2800" dirty="0">
              <a:latin typeface="+mn-ea"/>
              <a:ea typeface="+mn-ea"/>
            </a:endParaRPr>
          </a:p>
        </p:txBody>
      </p:sp>
      <p:cxnSp>
        <p:nvCxnSpPr>
          <p:cNvPr id="19" name="直接连接符 18"/>
          <p:cNvCxnSpPr/>
          <p:nvPr/>
        </p:nvCxnSpPr>
        <p:spPr>
          <a:xfrm>
            <a:off x="2047875" y="3392487"/>
            <a:ext cx="5616575" cy="0"/>
          </a:xfrm>
          <a:prstGeom prst="line">
            <a:avLst/>
          </a:prstGeom>
        </p:spPr>
        <p:style>
          <a:lnRef idx="1">
            <a:schemeClr val="dk1"/>
          </a:lnRef>
          <a:fillRef idx="0">
            <a:schemeClr val="dk1"/>
          </a:fillRef>
          <a:effectRef idx="0">
            <a:schemeClr val="dk1"/>
          </a:effectRef>
          <a:fontRef idx="minor">
            <a:schemeClr val="tx1"/>
          </a:fontRef>
        </p:style>
      </p:cxnSp>
      <p:sp>
        <p:nvSpPr>
          <p:cNvPr id="20" name="文本框 54"/>
          <p:cNvSpPr txBox="1"/>
          <p:nvPr/>
        </p:nvSpPr>
        <p:spPr>
          <a:xfrm>
            <a:off x="2047875" y="2884487"/>
            <a:ext cx="2339102" cy="523220"/>
          </a:xfrm>
          <a:prstGeom prst="rect">
            <a:avLst/>
          </a:prstGeom>
          <a:noFill/>
        </p:spPr>
        <p:txBody>
          <a:bodyPr wrap="none">
            <a:spAutoFit/>
          </a:bodyPr>
          <a:lstStyle/>
          <a:p>
            <a:pPr>
              <a:defRPr/>
            </a:pPr>
            <a:r>
              <a:rPr lang="zh-CN" altLang="en-US" sz="2800" dirty="0">
                <a:latin typeface="+mn-ea"/>
                <a:ea typeface="+mn-ea"/>
              </a:rPr>
              <a:t>蓝</a:t>
            </a:r>
            <a:r>
              <a:rPr lang="zh-CN" altLang="en-US" sz="2800" dirty="0" smtClean="0">
                <a:latin typeface="+mn-ea"/>
                <a:ea typeface="+mn-ea"/>
              </a:rPr>
              <a:t>信产品介绍</a:t>
            </a:r>
            <a:endParaRPr lang="zh-CN" altLang="en-US" sz="2800" dirty="0">
              <a:latin typeface="+mn-ea"/>
              <a:ea typeface="+mn-ea"/>
            </a:endParaRPr>
          </a:p>
        </p:txBody>
      </p:sp>
      <p:pic>
        <p:nvPicPr>
          <p:cNvPr id="21" name="图片 1"/>
          <p:cNvPicPr>
            <a:picLocks noChangeAspect="1"/>
          </p:cNvPicPr>
          <p:nvPr/>
        </p:nvPicPr>
        <p:blipFill>
          <a:blip r:embed="rId5"/>
          <a:srcRect/>
          <a:stretch>
            <a:fillRect/>
          </a:stretch>
        </p:blipFill>
        <p:spPr bwMode="auto">
          <a:xfrm>
            <a:off x="1403350" y="2376115"/>
            <a:ext cx="403225" cy="304800"/>
          </a:xfrm>
          <a:prstGeom prst="rect">
            <a:avLst/>
          </a:prstGeom>
          <a:noFill/>
          <a:ln w="9525">
            <a:noFill/>
            <a:miter lim="800000"/>
            <a:headEnd/>
            <a:tailEnd/>
          </a:ln>
        </p:spPr>
      </p:pic>
      <p:pic>
        <p:nvPicPr>
          <p:cNvPr id="25" name="图片 20"/>
          <p:cNvPicPr>
            <a:picLocks noChangeAspect="1"/>
          </p:cNvPicPr>
          <p:nvPr/>
        </p:nvPicPr>
        <p:blipFill>
          <a:blip r:embed="rId5"/>
          <a:srcRect/>
          <a:stretch>
            <a:fillRect/>
          </a:stretch>
        </p:blipFill>
        <p:spPr bwMode="auto">
          <a:xfrm>
            <a:off x="1403350" y="3038474"/>
            <a:ext cx="403225" cy="303213"/>
          </a:xfrm>
          <a:prstGeom prst="rect">
            <a:avLst/>
          </a:prstGeom>
          <a:noFill/>
          <a:ln w="9525">
            <a:noFill/>
            <a:miter lim="800000"/>
            <a:headEnd/>
            <a:tailEnd/>
          </a:ln>
        </p:spPr>
      </p:pic>
      <p:cxnSp>
        <p:nvCxnSpPr>
          <p:cNvPr id="26" name="直接连接符 25"/>
          <p:cNvCxnSpPr/>
          <p:nvPr/>
        </p:nvCxnSpPr>
        <p:spPr>
          <a:xfrm>
            <a:off x="2047875" y="4077072"/>
            <a:ext cx="5616575" cy="0"/>
          </a:xfrm>
          <a:prstGeom prst="line">
            <a:avLst/>
          </a:prstGeom>
        </p:spPr>
        <p:style>
          <a:lnRef idx="1">
            <a:schemeClr val="dk1"/>
          </a:lnRef>
          <a:fillRef idx="0">
            <a:schemeClr val="dk1"/>
          </a:fillRef>
          <a:effectRef idx="0">
            <a:schemeClr val="dk1"/>
          </a:effectRef>
          <a:fontRef idx="minor">
            <a:schemeClr val="tx1"/>
          </a:fontRef>
        </p:style>
      </p:cxnSp>
      <p:sp>
        <p:nvSpPr>
          <p:cNvPr id="27" name="文本框 14"/>
          <p:cNvSpPr txBox="1"/>
          <p:nvPr/>
        </p:nvSpPr>
        <p:spPr>
          <a:xfrm>
            <a:off x="2047875" y="3532559"/>
            <a:ext cx="3416320" cy="523220"/>
          </a:xfrm>
          <a:prstGeom prst="rect">
            <a:avLst/>
          </a:prstGeom>
          <a:noFill/>
        </p:spPr>
        <p:txBody>
          <a:bodyPr wrap="none">
            <a:spAutoFit/>
          </a:bodyPr>
          <a:lstStyle/>
          <a:p>
            <a:r>
              <a:rPr lang="zh-CN" altLang="en-US" sz="2800" dirty="0">
                <a:solidFill>
                  <a:srgbClr val="FF0000"/>
                </a:solidFill>
                <a:latin typeface="微软雅黑" charset="-122"/>
                <a:ea typeface="微软雅黑" charset="-122"/>
              </a:rPr>
              <a:t>蓝</a:t>
            </a:r>
            <a:r>
              <a:rPr lang="zh-CN" altLang="en-US" sz="2800" dirty="0" smtClean="0">
                <a:solidFill>
                  <a:srgbClr val="FF0000"/>
                </a:solidFill>
                <a:latin typeface="微软雅黑" charset="-122"/>
                <a:ea typeface="微软雅黑" charset="-122"/>
              </a:rPr>
              <a:t>信服务模式及资费</a:t>
            </a:r>
            <a:endParaRPr lang="zh-CN" altLang="en-US" sz="2800" dirty="0">
              <a:solidFill>
                <a:srgbClr val="FF0000"/>
              </a:solidFill>
              <a:latin typeface="微软雅黑" charset="-122"/>
              <a:ea typeface="微软雅黑" charset="-122"/>
            </a:endParaRPr>
          </a:p>
        </p:txBody>
      </p:sp>
      <p:pic>
        <p:nvPicPr>
          <p:cNvPr id="28" name="图片 15"/>
          <p:cNvPicPr>
            <a:picLocks noChangeAspect="1"/>
          </p:cNvPicPr>
          <p:nvPr/>
        </p:nvPicPr>
        <p:blipFill>
          <a:blip r:embed="rId5"/>
          <a:srcRect/>
          <a:stretch>
            <a:fillRect/>
          </a:stretch>
        </p:blipFill>
        <p:spPr bwMode="auto">
          <a:xfrm>
            <a:off x="1403350" y="3611934"/>
            <a:ext cx="403225" cy="304800"/>
          </a:xfrm>
          <a:prstGeom prst="rect">
            <a:avLst/>
          </a:prstGeom>
          <a:noFill/>
          <a:ln w="9525">
            <a:noFill/>
            <a:miter lim="800000"/>
            <a:headEnd/>
            <a:tailEnd/>
          </a:ln>
        </p:spPr>
      </p:pic>
      <p:cxnSp>
        <p:nvCxnSpPr>
          <p:cNvPr id="29" name="直接连接符 28"/>
          <p:cNvCxnSpPr/>
          <p:nvPr/>
        </p:nvCxnSpPr>
        <p:spPr>
          <a:xfrm>
            <a:off x="2048173" y="4758233"/>
            <a:ext cx="5616575" cy="0"/>
          </a:xfrm>
          <a:prstGeom prst="line">
            <a:avLst/>
          </a:prstGeom>
        </p:spPr>
        <p:style>
          <a:lnRef idx="1">
            <a:schemeClr val="dk1"/>
          </a:lnRef>
          <a:fillRef idx="0">
            <a:schemeClr val="dk1"/>
          </a:fillRef>
          <a:effectRef idx="0">
            <a:schemeClr val="dk1"/>
          </a:effectRef>
          <a:fontRef idx="minor">
            <a:schemeClr val="tx1"/>
          </a:fontRef>
        </p:style>
      </p:cxnSp>
      <p:sp>
        <p:nvSpPr>
          <p:cNvPr id="30" name="文本框 14"/>
          <p:cNvSpPr txBox="1"/>
          <p:nvPr/>
        </p:nvSpPr>
        <p:spPr>
          <a:xfrm>
            <a:off x="2048173" y="4213720"/>
            <a:ext cx="2339102"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a:t>
            </a:r>
            <a:r>
              <a:rPr lang="zh-CN" altLang="en-US" sz="2800" dirty="0">
                <a:latin typeface="微软雅黑" charset="-122"/>
                <a:ea typeface="微软雅黑" charset="-122"/>
              </a:rPr>
              <a:t>开</a:t>
            </a:r>
            <a:r>
              <a:rPr lang="zh-CN" altLang="en-US" sz="2800" dirty="0" smtClean="0">
                <a:latin typeface="微软雅黑" charset="-122"/>
                <a:ea typeface="微软雅黑" charset="-122"/>
              </a:rPr>
              <a:t>通</a:t>
            </a:r>
            <a:r>
              <a:rPr lang="zh-CN" altLang="en-US" sz="2800" dirty="0" smtClean="0">
                <a:latin typeface="微软雅黑" charset="-122"/>
                <a:ea typeface="微软雅黑" charset="-122"/>
              </a:rPr>
              <a:t>流程</a:t>
            </a:r>
            <a:endParaRPr lang="zh-CN" altLang="en-US" sz="2800" dirty="0">
              <a:latin typeface="微软雅黑" charset="-122"/>
              <a:ea typeface="微软雅黑" charset="-122"/>
            </a:endParaRPr>
          </a:p>
        </p:txBody>
      </p:sp>
      <p:pic>
        <p:nvPicPr>
          <p:cNvPr id="31" name="图片 15"/>
          <p:cNvPicPr>
            <a:picLocks noChangeAspect="1"/>
          </p:cNvPicPr>
          <p:nvPr/>
        </p:nvPicPr>
        <p:blipFill>
          <a:blip r:embed="rId5"/>
          <a:srcRect/>
          <a:stretch>
            <a:fillRect/>
          </a:stretch>
        </p:blipFill>
        <p:spPr bwMode="auto">
          <a:xfrm>
            <a:off x="1403648" y="4293095"/>
            <a:ext cx="403225" cy="304800"/>
          </a:xfrm>
          <a:prstGeom prst="rect">
            <a:avLst/>
          </a:prstGeom>
          <a:noFill/>
          <a:ln w="9525">
            <a:noFill/>
            <a:miter lim="800000"/>
            <a:headEnd/>
            <a:tailEnd/>
          </a:ln>
        </p:spPr>
      </p:pic>
      <p:cxnSp>
        <p:nvCxnSpPr>
          <p:cNvPr id="32" name="直接连接符 31"/>
          <p:cNvCxnSpPr/>
          <p:nvPr/>
        </p:nvCxnSpPr>
        <p:spPr>
          <a:xfrm>
            <a:off x="2048173" y="5445224"/>
            <a:ext cx="5616575" cy="0"/>
          </a:xfrm>
          <a:prstGeom prst="line">
            <a:avLst/>
          </a:prstGeom>
        </p:spPr>
        <p:style>
          <a:lnRef idx="1">
            <a:schemeClr val="dk1"/>
          </a:lnRef>
          <a:fillRef idx="0">
            <a:schemeClr val="dk1"/>
          </a:fillRef>
          <a:effectRef idx="0">
            <a:schemeClr val="dk1"/>
          </a:effectRef>
          <a:fontRef idx="minor">
            <a:schemeClr val="tx1"/>
          </a:fontRef>
        </p:style>
      </p:cxnSp>
      <p:sp>
        <p:nvSpPr>
          <p:cNvPr id="33" name="文本框 14"/>
          <p:cNvSpPr txBox="1"/>
          <p:nvPr/>
        </p:nvSpPr>
        <p:spPr>
          <a:xfrm>
            <a:off x="2048173" y="4900711"/>
            <a:ext cx="3775393"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信客户应用案例分享</a:t>
            </a:r>
            <a:endParaRPr lang="zh-CN" altLang="en-US" sz="2800" dirty="0">
              <a:latin typeface="微软雅黑" charset="-122"/>
              <a:ea typeface="微软雅黑" charset="-122"/>
            </a:endParaRPr>
          </a:p>
        </p:txBody>
      </p:sp>
      <p:pic>
        <p:nvPicPr>
          <p:cNvPr id="34" name="图片 15"/>
          <p:cNvPicPr>
            <a:picLocks noChangeAspect="1"/>
          </p:cNvPicPr>
          <p:nvPr/>
        </p:nvPicPr>
        <p:blipFill>
          <a:blip r:embed="rId5"/>
          <a:srcRect/>
          <a:stretch>
            <a:fillRect/>
          </a:stretch>
        </p:blipFill>
        <p:spPr bwMode="auto">
          <a:xfrm>
            <a:off x="1403648" y="4980086"/>
            <a:ext cx="403225" cy="304800"/>
          </a:xfrm>
          <a:prstGeom prst="rect">
            <a:avLst/>
          </a:prstGeom>
          <a:noFill/>
          <a:ln w="9525">
            <a:noFill/>
            <a:miter lim="800000"/>
            <a:headEnd/>
            <a:tailEnd/>
          </a:ln>
        </p:spPr>
      </p:pic>
    </p:spTree>
    <p:extLst>
      <p:ext uri="{BB962C8B-B14F-4D97-AF65-F5344CB8AC3E}">
        <p14:creationId xmlns:p14="http://schemas.microsoft.com/office/powerpoint/2010/main" xmlns="" val="1621549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3"/>
          <p:cNvPicPr>
            <a:picLocks noChangeAspect="1"/>
          </p:cNvPicPr>
          <p:nvPr/>
        </p:nvPicPr>
        <p:blipFill>
          <a:blip r:embed="rId3"/>
          <a:srcRect/>
          <a:stretch>
            <a:fillRect/>
          </a:stretch>
        </p:blipFill>
        <p:spPr bwMode="auto">
          <a:xfrm>
            <a:off x="7092950" y="60325"/>
            <a:ext cx="1943100" cy="1281113"/>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498475" y="-26988"/>
            <a:ext cx="1658938" cy="1584326"/>
          </a:xfrm>
          <a:prstGeom prst="rect">
            <a:avLst/>
          </a:prstGeom>
          <a:solidFill>
            <a:schemeClr val="bg1">
              <a:lumMod val="75000"/>
            </a:schemeClr>
          </a:solidFill>
          <a:ln>
            <a:noFill/>
          </a:ln>
          <a:effectLst/>
        </p:spPr>
      </p:pic>
      <p:sp>
        <p:nvSpPr>
          <p:cNvPr id="9" name="矩形 8"/>
          <p:cNvSpPr/>
          <p:nvPr/>
        </p:nvSpPr>
        <p:spPr>
          <a:xfrm>
            <a:off x="563563" y="-38100"/>
            <a:ext cx="1531937" cy="14843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effectLst>
                  <a:outerShdw blurRad="38100" dist="38100" dir="2700000" algn="tl">
                    <a:srgbClr val="000000">
                      <a:alpha val="43137"/>
                    </a:srgbClr>
                  </a:outerShdw>
                </a:effectLst>
                <a:latin typeface="微软雅黑" pitchFamily="34" charset="-122"/>
              </a:rPr>
              <a:t>目录</a:t>
            </a:r>
          </a:p>
        </p:txBody>
      </p:sp>
      <p:cxnSp>
        <p:nvCxnSpPr>
          <p:cNvPr id="45" name="直接连接符 44"/>
          <p:cNvCxnSpPr/>
          <p:nvPr/>
        </p:nvCxnSpPr>
        <p:spPr>
          <a:xfrm>
            <a:off x="2047875" y="2763465"/>
            <a:ext cx="5616575" cy="0"/>
          </a:xfrm>
          <a:prstGeom prst="line">
            <a:avLst/>
          </a:prstGeom>
        </p:spPr>
        <p:style>
          <a:lnRef idx="1">
            <a:schemeClr val="dk1"/>
          </a:lnRef>
          <a:fillRef idx="0">
            <a:schemeClr val="dk1"/>
          </a:fillRef>
          <a:effectRef idx="0">
            <a:schemeClr val="dk1"/>
          </a:effectRef>
          <a:fontRef idx="minor">
            <a:schemeClr val="tx1"/>
          </a:fontRef>
        </p:style>
      </p:cxnSp>
      <p:sp>
        <p:nvSpPr>
          <p:cNvPr id="48" name="文本框 47"/>
          <p:cNvSpPr txBox="1"/>
          <p:nvPr/>
        </p:nvSpPr>
        <p:spPr>
          <a:xfrm>
            <a:off x="2051050" y="2236415"/>
            <a:ext cx="2698175" cy="523220"/>
          </a:xfrm>
          <a:prstGeom prst="rect">
            <a:avLst/>
          </a:prstGeom>
          <a:noFill/>
        </p:spPr>
        <p:txBody>
          <a:bodyPr wrap="none">
            <a:spAutoFit/>
          </a:bodyPr>
          <a:lstStyle/>
          <a:p>
            <a:pPr>
              <a:defRPr/>
            </a:pPr>
            <a:r>
              <a:rPr lang="zh-CN" altLang="en-US" sz="2800" dirty="0" smtClean="0">
                <a:solidFill>
                  <a:srgbClr val="FF0000"/>
                </a:solidFill>
                <a:latin typeface="+mn-ea"/>
                <a:ea typeface="+mn-ea"/>
              </a:rPr>
              <a:t>蓝信的应用背景</a:t>
            </a:r>
            <a:endParaRPr lang="zh-CN" altLang="en-US" sz="2800" dirty="0">
              <a:solidFill>
                <a:srgbClr val="FF0000"/>
              </a:solidFill>
              <a:latin typeface="+mn-ea"/>
              <a:ea typeface="+mn-ea"/>
            </a:endParaRPr>
          </a:p>
        </p:txBody>
      </p:sp>
      <p:cxnSp>
        <p:nvCxnSpPr>
          <p:cNvPr id="54" name="直接连接符 53"/>
          <p:cNvCxnSpPr/>
          <p:nvPr/>
        </p:nvCxnSpPr>
        <p:spPr>
          <a:xfrm>
            <a:off x="2047875" y="3392487"/>
            <a:ext cx="5616575" cy="0"/>
          </a:xfrm>
          <a:prstGeom prst="line">
            <a:avLst/>
          </a:prstGeom>
        </p:spPr>
        <p:style>
          <a:lnRef idx="1">
            <a:schemeClr val="dk1"/>
          </a:lnRef>
          <a:fillRef idx="0">
            <a:schemeClr val="dk1"/>
          </a:fillRef>
          <a:effectRef idx="0">
            <a:schemeClr val="dk1"/>
          </a:effectRef>
          <a:fontRef idx="minor">
            <a:schemeClr val="tx1"/>
          </a:fontRef>
        </p:style>
      </p:cxnSp>
      <p:sp>
        <p:nvSpPr>
          <p:cNvPr id="55" name="文本框 54"/>
          <p:cNvSpPr txBox="1"/>
          <p:nvPr/>
        </p:nvSpPr>
        <p:spPr>
          <a:xfrm>
            <a:off x="2047875" y="2884487"/>
            <a:ext cx="2339102" cy="523220"/>
          </a:xfrm>
          <a:prstGeom prst="rect">
            <a:avLst/>
          </a:prstGeom>
          <a:noFill/>
        </p:spPr>
        <p:txBody>
          <a:bodyPr wrap="none">
            <a:spAutoFit/>
          </a:bodyPr>
          <a:lstStyle/>
          <a:p>
            <a:pPr>
              <a:defRPr/>
            </a:pPr>
            <a:r>
              <a:rPr lang="zh-CN" altLang="en-US" sz="2800" dirty="0">
                <a:latin typeface="+mn-ea"/>
                <a:ea typeface="+mn-ea"/>
              </a:rPr>
              <a:t>蓝</a:t>
            </a:r>
            <a:r>
              <a:rPr lang="zh-CN" altLang="en-US" sz="2800" dirty="0" smtClean="0">
                <a:latin typeface="+mn-ea"/>
                <a:ea typeface="+mn-ea"/>
              </a:rPr>
              <a:t>信产品介绍</a:t>
            </a:r>
            <a:endParaRPr lang="zh-CN" altLang="en-US" sz="2800" dirty="0">
              <a:latin typeface="+mn-ea"/>
              <a:ea typeface="+mn-ea"/>
            </a:endParaRPr>
          </a:p>
        </p:txBody>
      </p:sp>
      <p:pic>
        <p:nvPicPr>
          <p:cNvPr id="24584" name="图片 1"/>
          <p:cNvPicPr>
            <a:picLocks noChangeAspect="1"/>
          </p:cNvPicPr>
          <p:nvPr/>
        </p:nvPicPr>
        <p:blipFill>
          <a:blip r:embed="rId5"/>
          <a:srcRect/>
          <a:stretch>
            <a:fillRect/>
          </a:stretch>
        </p:blipFill>
        <p:spPr bwMode="auto">
          <a:xfrm>
            <a:off x="1403350" y="2376115"/>
            <a:ext cx="403225" cy="304800"/>
          </a:xfrm>
          <a:prstGeom prst="rect">
            <a:avLst/>
          </a:prstGeom>
          <a:noFill/>
          <a:ln w="9525">
            <a:noFill/>
            <a:miter lim="800000"/>
            <a:headEnd/>
            <a:tailEnd/>
          </a:ln>
        </p:spPr>
      </p:pic>
      <p:pic>
        <p:nvPicPr>
          <p:cNvPr id="24585" name="图片 20"/>
          <p:cNvPicPr>
            <a:picLocks noChangeAspect="1"/>
          </p:cNvPicPr>
          <p:nvPr/>
        </p:nvPicPr>
        <p:blipFill>
          <a:blip r:embed="rId5"/>
          <a:srcRect/>
          <a:stretch>
            <a:fillRect/>
          </a:stretch>
        </p:blipFill>
        <p:spPr bwMode="auto">
          <a:xfrm>
            <a:off x="1403350" y="3038474"/>
            <a:ext cx="403225" cy="303213"/>
          </a:xfrm>
          <a:prstGeom prst="rect">
            <a:avLst/>
          </a:prstGeom>
          <a:noFill/>
          <a:ln w="9525">
            <a:noFill/>
            <a:miter lim="800000"/>
            <a:headEnd/>
            <a:tailEnd/>
          </a:ln>
        </p:spPr>
      </p:pic>
      <p:cxnSp>
        <p:nvCxnSpPr>
          <p:cNvPr id="14" name="直接连接符 13"/>
          <p:cNvCxnSpPr/>
          <p:nvPr/>
        </p:nvCxnSpPr>
        <p:spPr>
          <a:xfrm>
            <a:off x="2047875" y="4077072"/>
            <a:ext cx="5616575" cy="0"/>
          </a:xfrm>
          <a:prstGeom prst="line">
            <a:avLst/>
          </a:prstGeom>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2047875" y="3532559"/>
            <a:ext cx="3416320"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信服务模式及资费</a:t>
            </a:r>
            <a:endParaRPr lang="zh-CN" altLang="en-US" sz="2800" dirty="0">
              <a:latin typeface="微软雅黑" charset="-122"/>
              <a:ea typeface="微软雅黑" charset="-122"/>
            </a:endParaRPr>
          </a:p>
        </p:txBody>
      </p:sp>
      <p:pic>
        <p:nvPicPr>
          <p:cNvPr id="24588" name="图片 15"/>
          <p:cNvPicPr>
            <a:picLocks noChangeAspect="1"/>
          </p:cNvPicPr>
          <p:nvPr/>
        </p:nvPicPr>
        <p:blipFill>
          <a:blip r:embed="rId5"/>
          <a:srcRect/>
          <a:stretch>
            <a:fillRect/>
          </a:stretch>
        </p:blipFill>
        <p:spPr bwMode="auto">
          <a:xfrm>
            <a:off x="1403350" y="3611934"/>
            <a:ext cx="403225" cy="304800"/>
          </a:xfrm>
          <a:prstGeom prst="rect">
            <a:avLst/>
          </a:prstGeom>
          <a:noFill/>
          <a:ln w="9525">
            <a:noFill/>
            <a:miter lim="800000"/>
            <a:headEnd/>
            <a:tailEnd/>
          </a:ln>
        </p:spPr>
      </p:pic>
      <p:cxnSp>
        <p:nvCxnSpPr>
          <p:cNvPr id="22" name="直接连接符 21"/>
          <p:cNvCxnSpPr/>
          <p:nvPr/>
        </p:nvCxnSpPr>
        <p:spPr>
          <a:xfrm>
            <a:off x="2048173" y="4758233"/>
            <a:ext cx="5616575" cy="0"/>
          </a:xfrm>
          <a:prstGeom prst="line">
            <a:avLst/>
          </a:prstGeom>
        </p:spPr>
        <p:style>
          <a:lnRef idx="1">
            <a:schemeClr val="dk1"/>
          </a:lnRef>
          <a:fillRef idx="0">
            <a:schemeClr val="dk1"/>
          </a:fillRef>
          <a:effectRef idx="0">
            <a:schemeClr val="dk1"/>
          </a:effectRef>
          <a:fontRef idx="minor">
            <a:schemeClr val="tx1"/>
          </a:fontRef>
        </p:style>
      </p:cxnSp>
      <p:sp>
        <p:nvSpPr>
          <p:cNvPr id="23" name="文本框 14"/>
          <p:cNvSpPr txBox="1"/>
          <p:nvPr/>
        </p:nvSpPr>
        <p:spPr>
          <a:xfrm>
            <a:off x="2048173" y="4213720"/>
            <a:ext cx="2339102"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a:t>
            </a:r>
            <a:r>
              <a:rPr lang="zh-CN" altLang="en-US" sz="2800" dirty="0">
                <a:latin typeface="微软雅黑" charset="-122"/>
                <a:ea typeface="微软雅黑" charset="-122"/>
              </a:rPr>
              <a:t>开</a:t>
            </a:r>
            <a:r>
              <a:rPr lang="zh-CN" altLang="en-US" sz="2800" dirty="0" smtClean="0">
                <a:latin typeface="微软雅黑" charset="-122"/>
                <a:ea typeface="微软雅黑" charset="-122"/>
              </a:rPr>
              <a:t>通</a:t>
            </a:r>
            <a:r>
              <a:rPr lang="zh-CN" altLang="en-US" sz="2800" dirty="0" smtClean="0">
                <a:latin typeface="微软雅黑" charset="-122"/>
                <a:ea typeface="微软雅黑" charset="-122"/>
              </a:rPr>
              <a:t>流程</a:t>
            </a:r>
            <a:endParaRPr lang="zh-CN" altLang="en-US" sz="2800" dirty="0">
              <a:latin typeface="微软雅黑" charset="-122"/>
              <a:ea typeface="微软雅黑" charset="-122"/>
            </a:endParaRPr>
          </a:p>
        </p:txBody>
      </p:sp>
      <p:pic>
        <p:nvPicPr>
          <p:cNvPr id="24" name="图片 15"/>
          <p:cNvPicPr>
            <a:picLocks noChangeAspect="1"/>
          </p:cNvPicPr>
          <p:nvPr/>
        </p:nvPicPr>
        <p:blipFill>
          <a:blip r:embed="rId5"/>
          <a:srcRect/>
          <a:stretch>
            <a:fillRect/>
          </a:stretch>
        </p:blipFill>
        <p:spPr bwMode="auto">
          <a:xfrm>
            <a:off x="1403648" y="4293095"/>
            <a:ext cx="403225" cy="304800"/>
          </a:xfrm>
          <a:prstGeom prst="rect">
            <a:avLst/>
          </a:prstGeom>
          <a:noFill/>
          <a:ln w="9525">
            <a:noFill/>
            <a:miter lim="800000"/>
            <a:headEnd/>
            <a:tailEnd/>
          </a:ln>
        </p:spPr>
      </p:pic>
      <p:cxnSp>
        <p:nvCxnSpPr>
          <p:cNvPr id="17" name="直接连接符 16"/>
          <p:cNvCxnSpPr/>
          <p:nvPr/>
        </p:nvCxnSpPr>
        <p:spPr>
          <a:xfrm>
            <a:off x="2048173" y="5445224"/>
            <a:ext cx="5616575" cy="0"/>
          </a:xfrm>
          <a:prstGeom prst="line">
            <a:avLst/>
          </a:prstGeom>
        </p:spPr>
        <p:style>
          <a:lnRef idx="1">
            <a:schemeClr val="dk1"/>
          </a:lnRef>
          <a:fillRef idx="0">
            <a:schemeClr val="dk1"/>
          </a:fillRef>
          <a:effectRef idx="0">
            <a:schemeClr val="dk1"/>
          </a:effectRef>
          <a:fontRef idx="minor">
            <a:schemeClr val="tx1"/>
          </a:fontRef>
        </p:style>
      </p:cxnSp>
      <p:sp>
        <p:nvSpPr>
          <p:cNvPr id="18" name="文本框 14"/>
          <p:cNvSpPr txBox="1"/>
          <p:nvPr/>
        </p:nvSpPr>
        <p:spPr>
          <a:xfrm>
            <a:off x="2048173" y="4900711"/>
            <a:ext cx="3775393"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信客户应用案例分享</a:t>
            </a:r>
            <a:endParaRPr lang="zh-CN" altLang="en-US" sz="2800" dirty="0">
              <a:latin typeface="微软雅黑" charset="-122"/>
              <a:ea typeface="微软雅黑" charset="-122"/>
            </a:endParaRPr>
          </a:p>
        </p:txBody>
      </p:sp>
      <p:pic>
        <p:nvPicPr>
          <p:cNvPr id="19" name="图片 15"/>
          <p:cNvPicPr>
            <a:picLocks noChangeAspect="1"/>
          </p:cNvPicPr>
          <p:nvPr/>
        </p:nvPicPr>
        <p:blipFill>
          <a:blip r:embed="rId5"/>
          <a:srcRect/>
          <a:stretch>
            <a:fillRect/>
          </a:stretch>
        </p:blipFill>
        <p:spPr bwMode="auto">
          <a:xfrm>
            <a:off x="1403648" y="4980086"/>
            <a:ext cx="403225" cy="304800"/>
          </a:xfrm>
          <a:prstGeom prst="rect">
            <a:avLst/>
          </a:prstGeom>
          <a:noFill/>
          <a:ln w="9525">
            <a:noFill/>
            <a:miter lim="800000"/>
            <a:headEnd/>
            <a:tailEnd/>
          </a:ln>
        </p:spPr>
      </p:pic>
    </p:spTree>
    <p:extLst>
      <p:ext uri="{BB962C8B-B14F-4D97-AF65-F5344CB8AC3E}">
        <p14:creationId xmlns:p14="http://schemas.microsoft.com/office/powerpoint/2010/main" xmlns="" val="3920841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43608" y="3853790"/>
            <a:ext cx="6999187" cy="252753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43608" y="1484784"/>
            <a:ext cx="7020504" cy="22322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3"/>
          <p:cNvSpPr txBox="1"/>
          <p:nvPr/>
        </p:nvSpPr>
        <p:spPr>
          <a:xfrm>
            <a:off x="2384714" y="1654494"/>
            <a:ext cx="5571662" cy="1446550"/>
          </a:xfrm>
          <a:prstGeom prst="rect">
            <a:avLst/>
          </a:prstGeom>
          <a:noFill/>
        </p:spPr>
        <p:txBody>
          <a:bodyPr wrap="square">
            <a:spAutoFit/>
          </a:bodyPr>
          <a:lstStyle/>
          <a:p>
            <a:pPr>
              <a:lnSpc>
                <a:spcPct val="150000"/>
              </a:lnSpc>
              <a:spcAft>
                <a:spcPts val="600"/>
              </a:spcAft>
              <a:defRPr/>
            </a:pPr>
            <a:r>
              <a:rPr lang="zh-CN" altLang="en-US" sz="2000" dirty="0" smtClean="0">
                <a:solidFill>
                  <a:srgbClr val="0070C0"/>
                </a:solidFill>
                <a:latin typeface="微软雅黑" pitchFamily="34" charset="-122"/>
                <a:ea typeface="微软雅黑" pitchFamily="34" charset="-122"/>
              </a:rPr>
              <a:t>   </a:t>
            </a:r>
            <a:r>
              <a:rPr lang="zh-CN" altLang="en-US" sz="2000" b="1" dirty="0" smtClean="0">
                <a:solidFill>
                  <a:srgbClr val="637EC0"/>
                </a:solidFill>
                <a:latin typeface="微软雅黑" pitchFamily="34" charset="-122"/>
                <a:ea typeface="微软雅黑" pitchFamily="34" charset="-122"/>
              </a:rPr>
              <a:t>云平台</a:t>
            </a:r>
            <a:r>
              <a:rPr lang="zh-CN" altLang="en-US" sz="2000" b="1" dirty="0">
                <a:solidFill>
                  <a:srgbClr val="637EC0"/>
                </a:solidFill>
                <a:latin typeface="微软雅黑" pitchFamily="34" charset="-122"/>
                <a:ea typeface="微软雅黑" pitchFamily="34" charset="-122"/>
              </a:rPr>
              <a:t>租赁</a:t>
            </a:r>
            <a:r>
              <a:rPr lang="zh-CN" altLang="en-US" sz="2000" b="1" dirty="0" smtClean="0">
                <a:solidFill>
                  <a:srgbClr val="637EC0"/>
                </a:solidFill>
                <a:latin typeface="微软雅黑" pitchFamily="34" charset="-122"/>
                <a:ea typeface="微软雅黑" pitchFamily="34" charset="-122"/>
              </a:rPr>
              <a:t>服务</a:t>
            </a:r>
            <a:r>
              <a:rPr lang="zh-CN" altLang="en-US" sz="2000" b="1" dirty="0" smtClean="0">
                <a:solidFill>
                  <a:srgbClr val="0070C0"/>
                </a:solidFill>
                <a:latin typeface="微软雅黑" pitchFamily="34" charset="-122"/>
                <a:ea typeface="微软雅黑" pitchFamily="34" charset="-122"/>
              </a:rPr>
              <a:t>         </a:t>
            </a:r>
            <a:endParaRPr lang="en-US" altLang="zh-CN" sz="1600" b="1" dirty="0" smtClean="0">
              <a:latin typeface="微软雅黑" pitchFamily="34" charset="-122"/>
              <a:ea typeface="微软雅黑" pitchFamily="34" charset="-122"/>
            </a:endParaRPr>
          </a:p>
          <a:p>
            <a:pPr marL="444500">
              <a:lnSpc>
                <a:spcPct val="150000"/>
              </a:lnSpc>
              <a:spcAft>
                <a:spcPts val="600"/>
              </a:spcAft>
              <a:defRPr/>
            </a:pPr>
            <a:r>
              <a:rPr lang="zh-CN" altLang="en-US" sz="1600" dirty="0" smtClean="0">
                <a:latin typeface="微软雅黑" pitchFamily="34" charset="-122"/>
                <a:ea typeface="微软雅黑" pitchFamily="34" charset="-122"/>
              </a:rPr>
              <a:t>按照企业通信录人数，收取基础功能服务费</a:t>
            </a:r>
            <a:endParaRPr lang="en-US" altLang="zh-CN" sz="1600" dirty="0" smtClean="0">
              <a:latin typeface="微软雅黑" pitchFamily="34" charset="-122"/>
              <a:ea typeface="微软雅黑" pitchFamily="34" charset="-122"/>
            </a:endParaRPr>
          </a:p>
          <a:p>
            <a:pPr marL="444500">
              <a:lnSpc>
                <a:spcPct val="150000"/>
              </a:lnSpc>
              <a:spcAft>
                <a:spcPts val="600"/>
              </a:spcAft>
              <a:defRPr/>
            </a:pPr>
            <a:r>
              <a:rPr lang="zh-CN" altLang="en-US" sz="1600" dirty="0" smtClean="0">
                <a:latin typeface="微软雅黑" pitchFamily="34" charset="-122"/>
                <a:ea typeface="微软雅黑" pitchFamily="34" charset="-122"/>
              </a:rPr>
              <a:t>短</a:t>
            </a:r>
            <a:r>
              <a:rPr lang="zh-CN" altLang="en-US" sz="1600" dirty="0">
                <a:latin typeface="微软雅黑" pitchFamily="34" charset="-122"/>
                <a:ea typeface="微软雅黑" pitchFamily="34" charset="-122"/>
              </a:rPr>
              <a:t>信、电话会议按照实际使用量</a:t>
            </a:r>
            <a:r>
              <a:rPr lang="zh-CN" altLang="en-US" sz="1600" dirty="0" smtClean="0">
                <a:latin typeface="微软雅黑" pitchFamily="34" charset="-122"/>
                <a:ea typeface="微软雅黑" pitchFamily="34" charset="-122"/>
              </a:rPr>
              <a:t>收费</a:t>
            </a:r>
            <a:endParaRPr lang="en-US" altLang="zh-CN" sz="1600" dirty="0">
              <a:latin typeface="微软雅黑" pitchFamily="34" charset="-122"/>
              <a:ea typeface="微软雅黑" pitchFamily="34" charset="-122"/>
            </a:endParaRPr>
          </a:p>
        </p:txBody>
      </p:sp>
      <p:sp>
        <p:nvSpPr>
          <p:cNvPr id="8" name="TextBox 7"/>
          <p:cNvSpPr txBox="1"/>
          <p:nvPr/>
        </p:nvSpPr>
        <p:spPr>
          <a:xfrm>
            <a:off x="2483768" y="4171146"/>
            <a:ext cx="5760640" cy="1892826"/>
          </a:xfrm>
          <a:prstGeom prst="rect">
            <a:avLst/>
          </a:prstGeom>
          <a:noFill/>
        </p:spPr>
        <p:txBody>
          <a:bodyPr wrap="square">
            <a:spAutoFit/>
          </a:bodyPr>
          <a:lstStyle/>
          <a:p>
            <a:pPr>
              <a:lnSpc>
                <a:spcPct val="150000"/>
              </a:lnSpc>
              <a:spcAft>
                <a:spcPts val="600"/>
              </a:spcAft>
              <a:defRPr/>
            </a:pPr>
            <a:r>
              <a:rPr lang="zh-CN" altLang="en-US" sz="2000" dirty="0" smtClean="0">
                <a:solidFill>
                  <a:srgbClr val="0070C0"/>
                </a:solidFill>
                <a:latin typeface="微软雅黑" pitchFamily="34" charset="-122"/>
                <a:ea typeface="微软雅黑" pitchFamily="34" charset="-122"/>
              </a:rPr>
              <a:t>  </a:t>
            </a:r>
            <a:r>
              <a:rPr lang="zh-CN" altLang="en-US" sz="2000" b="1" dirty="0" smtClean="0">
                <a:solidFill>
                  <a:srgbClr val="637EC0"/>
                </a:solidFill>
                <a:latin typeface="微软雅黑" pitchFamily="34" charset="-122"/>
                <a:ea typeface="微软雅黑" pitchFamily="34" charset="-122"/>
              </a:rPr>
              <a:t>私有</a:t>
            </a:r>
            <a:r>
              <a:rPr lang="zh-CN" altLang="en-US" sz="2000" b="1" dirty="0">
                <a:solidFill>
                  <a:srgbClr val="637EC0"/>
                </a:solidFill>
                <a:latin typeface="微软雅黑" pitchFamily="34" charset="-122"/>
                <a:ea typeface="微软雅黑" pitchFamily="34" charset="-122"/>
              </a:rPr>
              <a:t>云（含服务器部署）</a:t>
            </a:r>
            <a:r>
              <a:rPr lang="zh-CN" altLang="en-US" sz="2000" b="1" dirty="0" smtClean="0">
                <a:solidFill>
                  <a:srgbClr val="637EC0"/>
                </a:solidFill>
                <a:latin typeface="微软雅黑" pitchFamily="34" charset="-122"/>
                <a:ea typeface="微软雅黑" pitchFamily="34" charset="-122"/>
              </a:rPr>
              <a:t>服务  </a:t>
            </a:r>
            <a:endParaRPr lang="en-US" altLang="zh-CN" sz="2000" b="1" dirty="0">
              <a:solidFill>
                <a:srgbClr val="637EC0"/>
              </a:solidFill>
              <a:latin typeface="微软雅黑" pitchFamily="34" charset="-122"/>
              <a:ea typeface="微软雅黑" pitchFamily="34" charset="-122"/>
            </a:endParaRPr>
          </a:p>
          <a:p>
            <a:pPr>
              <a:lnSpc>
                <a:spcPct val="150000"/>
              </a:lnSpc>
              <a:spcAft>
                <a:spcPts val="600"/>
              </a:spcAft>
              <a:defRPr/>
            </a:pPr>
            <a:r>
              <a:rPr lang="zh-CN" altLang="en-US" sz="1600" b="0" dirty="0" smtClean="0">
                <a:solidFill>
                  <a:schemeClr val="tx1"/>
                </a:solidFill>
                <a:latin typeface="微软雅黑" pitchFamily="34" charset="-122"/>
                <a:ea typeface="微软雅黑" pitchFamily="34" charset="-122"/>
              </a:rPr>
              <a:t>      按照企业通信录人数</a:t>
            </a:r>
            <a:r>
              <a:rPr lang="en-US" altLang="zh-CN" sz="1600" dirty="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≧1K</a:t>
            </a:r>
            <a:r>
              <a:rPr lang="zh-CN" altLang="en-US" sz="1600" dirty="0">
                <a:latin typeface="微软雅黑" pitchFamily="34" charset="-122"/>
                <a:ea typeface="微软雅黑" pitchFamily="34" charset="-122"/>
              </a:rPr>
              <a:t>）一次性</a:t>
            </a:r>
            <a:r>
              <a:rPr lang="zh-CN" altLang="en-US" sz="1600" dirty="0" smtClean="0">
                <a:latin typeface="微软雅黑" pitchFamily="34" charset="-122"/>
                <a:ea typeface="微软雅黑" pitchFamily="34" charset="-122"/>
              </a:rPr>
              <a:t>收取系统</a:t>
            </a:r>
            <a:r>
              <a:rPr lang="zh-CN" altLang="en-US" sz="1600" dirty="0">
                <a:latin typeface="微软雅黑" pitchFamily="34" charset="-122"/>
                <a:ea typeface="微软雅黑" pitchFamily="34" charset="-122"/>
              </a:rPr>
              <a:t>部署</a:t>
            </a:r>
            <a:r>
              <a:rPr lang="zh-CN" altLang="en-US" sz="1600" dirty="0" smtClean="0">
                <a:latin typeface="微软雅黑" pitchFamily="34" charset="-122"/>
                <a:ea typeface="微软雅黑" pitchFamily="34" charset="-122"/>
              </a:rPr>
              <a:t>费</a:t>
            </a:r>
            <a:endParaRPr lang="en-US" altLang="zh-CN" sz="1600" dirty="0" smtClean="0">
              <a:latin typeface="微软雅黑" pitchFamily="34" charset="-122"/>
              <a:ea typeface="微软雅黑" pitchFamily="34" charset="-122"/>
            </a:endParaRPr>
          </a:p>
          <a:p>
            <a:pPr>
              <a:lnSpc>
                <a:spcPct val="150000"/>
              </a:lnSpc>
              <a:spcAft>
                <a:spcPts val="600"/>
              </a:spcAft>
              <a:defRPr/>
            </a:pPr>
            <a:r>
              <a:rPr lang="zh-CN" altLang="en-US" sz="1600" dirty="0" smtClean="0">
                <a:latin typeface="微软雅黑" pitchFamily="34" charset="-122"/>
                <a:ea typeface="微软雅黑" pitchFamily="34" charset="-122"/>
              </a:rPr>
              <a:t>      按照企业通信录人数，收取基础功能服务费</a:t>
            </a:r>
            <a:endParaRPr lang="en-US" altLang="zh-CN" sz="1600" dirty="0" smtClean="0">
              <a:latin typeface="微软雅黑" pitchFamily="34" charset="-122"/>
              <a:ea typeface="微软雅黑" pitchFamily="34" charset="-122"/>
            </a:endParaRPr>
          </a:p>
          <a:p>
            <a:pPr>
              <a:lnSpc>
                <a:spcPct val="150000"/>
              </a:lnSpc>
              <a:spcAft>
                <a:spcPts val="600"/>
              </a:spcAft>
              <a:defRPr/>
            </a:pPr>
            <a:r>
              <a:rPr lang="zh-CN" altLang="en-US" sz="1600" dirty="0" smtClean="0">
                <a:latin typeface="微软雅黑" pitchFamily="34" charset="-122"/>
                <a:ea typeface="微软雅黑" pitchFamily="34" charset="-122"/>
              </a:rPr>
              <a:t>      短</a:t>
            </a:r>
            <a:r>
              <a:rPr lang="zh-CN" altLang="en-US" sz="1600" dirty="0">
                <a:latin typeface="微软雅黑" pitchFamily="34" charset="-122"/>
                <a:ea typeface="微软雅黑" pitchFamily="34" charset="-122"/>
              </a:rPr>
              <a:t>信、电话会议按照实际使用量</a:t>
            </a:r>
            <a:r>
              <a:rPr lang="zh-CN" altLang="en-US" sz="1600" dirty="0" smtClean="0">
                <a:latin typeface="微软雅黑" pitchFamily="34" charset="-122"/>
                <a:ea typeface="微软雅黑" pitchFamily="34" charset="-122"/>
              </a:rPr>
              <a:t>收费</a:t>
            </a:r>
            <a:endParaRPr lang="en-US" altLang="zh-CN" sz="1600" dirty="0">
              <a:latin typeface="微软雅黑" pitchFamily="34" charset="-122"/>
              <a:ea typeface="微软雅黑" pitchFamily="34" charset="-122"/>
            </a:endParaRPr>
          </a:p>
        </p:txBody>
      </p:sp>
      <p:sp>
        <p:nvSpPr>
          <p:cNvPr id="11" name="TextBox 10"/>
          <p:cNvSpPr txBox="1"/>
          <p:nvPr/>
        </p:nvSpPr>
        <p:spPr>
          <a:xfrm flipH="1">
            <a:off x="1067036" y="1412776"/>
            <a:ext cx="1359134" cy="784830"/>
          </a:xfrm>
          <a:prstGeom prst="rect">
            <a:avLst/>
          </a:prstGeom>
          <a:noFill/>
        </p:spPr>
        <p:txBody>
          <a:bodyPr wrap="square" rtlCol="0">
            <a:spAutoFit/>
          </a:bodyPr>
          <a:lstStyle/>
          <a:p>
            <a:r>
              <a:rPr lang="en-US" altLang="zh-CN" sz="2400" dirty="0" smtClean="0"/>
              <a:t>Plan</a:t>
            </a:r>
            <a:r>
              <a:rPr lang="en-US" altLang="zh-CN" sz="2800" dirty="0" smtClean="0"/>
              <a:t> </a:t>
            </a:r>
            <a:r>
              <a:rPr lang="en-US" altLang="zh-CN" sz="4500" dirty="0" smtClean="0">
                <a:solidFill>
                  <a:srgbClr val="637EC0"/>
                </a:solidFill>
              </a:rPr>
              <a:t>A</a:t>
            </a:r>
            <a:endParaRPr lang="zh-CN" altLang="en-US" sz="4500" dirty="0">
              <a:solidFill>
                <a:srgbClr val="637EC0"/>
              </a:solidFill>
            </a:endParaRPr>
          </a:p>
        </p:txBody>
      </p:sp>
      <p:sp>
        <p:nvSpPr>
          <p:cNvPr id="12" name="TextBox 11"/>
          <p:cNvSpPr txBox="1"/>
          <p:nvPr/>
        </p:nvSpPr>
        <p:spPr>
          <a:xfrm flipH="1">
            <a:off x="1067036" y="3789040"/>
            <a:ext cx="1359134" cy="784830"/>
          </a:xfrm>
          <a:prstGeom prst="rect">
            <a:avLst/>
          </a:prstGeom>
          <a:noFill/>
        </p:spPr>
        <p:txBody>
          <a:bodyPr wrap="square" rtlCol="0">
            <a:spAutoFit/>
          </a:bodyPr>
          <a:lstStyle/>
          <a:p>
            <a:r>
              <a:rPr lang="en-US" altLang="zh-CN" sz="2400" dirty="0" smtClean="0"/>
              <a:t>Plan</a:t>
            </a:r>
            <a:r>
              <a:rPr lang="en-US" altLang="zh-CN" sz="2800" dirty="0" smtClean="0"/>
              <a:t> </a:t>
            </a:r>
            <a:r>
              <a:rPr lang="en-US" altLang="zh-CN" sz="4500" dirty="0" smtClean="0">
                <a:solidFill>
                  <a:srgbClr val="637EC0"/>
                </a:solidFill>
              </a:rPr>
              <a:t>B</a:t>
            </a:r>
            <a:r>
              <a:rPr lang="en-US" altLang="zh-CN" sz="4500" dirty="0" smtClean="0">
                <a:solidFill>
                  <a:schemeClr val="tx2">
                    <a:lumMod val="60000"/>
                    <a:lumOff val="40000"/>
                  </a:schemeClr>
                </a:solidFill>
              </a:rPr>
              <a:t> </a:t>
            </a:r>
            <a:endParaRPr lang="zh-CN" altLang="en-US" sz="4500" dirty="0">
              <a:solidFill>
                <a:schemeClr val="tx2">
                  <a:lumMod val="60000"/>
                  <a:lumOff val="40000"/>
                </a:schemeClr>
              </a:solidFill>
            </a:endParaRPr>
          </a:p>
        </p:txBody>
      </p:sp>
      <p:sp>
        <p:nvSpPr>
          <p:cNvPr id="13"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信服务模式及资费</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Tree>
    <p:extLst>
      <p:ext uri="{BB962C8B-B14F-4D97-AF65-F5344CB8AC3E}">
        <p14:creationId xmlns:p14="http://schemas.microsoft.com/office/powerpoint/2010/main" xmlns="" val="3473322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4013" y="1222375"/>
            <a:ext cx="4084637" cy="5294313"/>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3555" name="TextBox 10"/>
          <p:cNvSpPr txBox="1">
            <a:spLocks noChangeArrowheads="1"/>
          </p:cNvSpPr>
          <p:nvPr/>
        </p:nvSpPr>
        <p:spPr bwMode="auto">
          <a:xfrm>
            <a:off x="354013" y="1341438"/>
            <a:ext cx="3400425" cy="368300"/>
          </a:xfrm>
          <a:prstGeom prst="rect">
            <a:avLst/>
          </a:prstGeom>
          <a:noFill/>
          <a:ln w="9525">
            <a:noFill/>
            <a:miter lim="800000"/>
            <a:headEnd/>
            <a:tailEnd/>
          </a:ln>
        </p:spPr>
        <p:txBody>
          <a:bodyPr>
            <a:spAutoFit/>
          </a:bodyPr>
          <a:lstStyle/>
          <a:p>
            <a:r>
              <a:rPr lang="zh-CN" altLang="en-US" b="1">
                <a:solidFill>
                  <a:srgbClr val="0070C0"/>
                </a:solidFill>
                <a:latin typeface="微软雅黑"/>
                <a:ea typeface="微软雅黑"/>
                <a:cs typeface="微软雅黑"/>
              </a:rPr>
              <a:t>蓝信应用基础功能费： </a:t>
            </a:r>
            <a:endParaRPr lang="zh-CN" altLang="en-US">
              <a:latin typeface="微软雅黑"/>
              <a:ea typeface="微软雅黑"/>
              <a:cs typeface="微软雅黑"/>
            </a:endParaRPr>
          </a:p>
        </p:txBody>
      </p:sp>
      <p:sp>
        <p:nvSpPr>
          <p:cNvPr id="23556" name="TextBox 11"/>
          <p:cNvSpPr txBox="1">
            <a:spLocks noChangeArrowheads="1"/>
          </p:cNvSpPr>
          <p:nvPr/>
        </p:nvSpPr>
        <p:spPr bwMode="auto">
          <a:xfrm>
            <a:off x="522288" y="1700213"/>
            <a:ext cx="3916362" cy="3001962"/>
          </a:xfrm>
          <a:prstGeom prst="rect">
            <a:avLst/>
          </a:prstGeom>
          <a:noFill/>
          <a:ln w="9525">
            <a:noFill/>
            <a:miter lim="800000"/>
            <a:headEnd/>
            <a:tailEnd/>
          </a:ln>
        </p:spPr>
        <p:txBody>
          <a:bodyPr>
            <a:spAutoFit/>
          </a:bodyPr>
          <a:lstStyle/>
          <a:p>
            <a:pPr>
              <a:lnSpc>
                <a:spcPct val="150000"/>
              </a:lnSpc>
            </a:pPr>
            <a:r>
              <a:rPr lang="zh-CN" altLang="en-US" sz="1400" b="1" dirty="0">
                <a:latin typeface="微软雅黑"/>
                <a:ea typeface="微软雅黑"/>
                <a:cs typeface="微软雅黑"/>
              </a:rPr>
              <a:t>按照企业通信录总人数，按月收取功能费。</a:t>
            </a:r>
            <a:endParaRPr lang="en-US" altLang="zh-CN" sz="1400" b="1" dirty="0">
              <a:latin typeface="微软雅黑"/>
              <a:ea typeface="微软雅黑"/>
              <a:cs typeface="微软雅黑"/>
            </a:endParaRPr>
          </a:p>
          <a:p>
            <a:pPr>
              <a:lnSpc>
                <a:spcPct val="150000"/>
              </a:lnSpc>
            </a:pPr>
            <a:r>
              <a:rPr lang="zh-CN" altLang="en-US" sz="1400" b="1" dirty="0">
                <a:latin typeface="微软雅黑"/>
                <a:ea typeface="微软雅黑"/>
                <a:cs typeface="微软雅黑"/>
              </a:rPr>
              <a:t>通常由企业统一支付。</a:t>
            </a:r>
            <a:endParaRPr lang="en-US" altLang="zh-CN" sz="1400" b="1" dirty="0">
              <a:latin typeface="微软雅黑"/>
              <a:ea typeface="微软雅黑"/>
              <a:cs typeface="微软雅黑"/>
            </a:endParaRPr>
          </a:p>
          <a:p>
            <a:pPr>
              <a:lnSpc>
                <a:spcPct val="150000"/>
              </a:lnSpc>
            </a:pPr>
            <a:endParaRPr lang="en-US" altLang="zh-CN" sz="1400" b="1" dirty="0">
              <a:latin typeface="微软雅黑"/>
              <a:ea typeface="微软雅黑"/>
              <a:cs typeface="微软雅黑"/>
            </a:endParaRPr>
          </a:p>
          <a:p>
            <a:pPr>
              <a:lnSpc>
                <a:spcPct val="150000"/>
              </a:lnSpc>
            </a:pPr>
            <a:endParaRPr lang="en-US" altLang="zh-CN" sz="1400" b="1" dirty="0">
              <a:latin typeface="微软雅黑"/>
              <a:ea typeface="微软雅黑"/>
              <a:cs typeface="微软雅黑"/>
            </a:endParaRPr>
          </a:p>
          <a:p>
            <a:pPr>
              <a:lnSpc>
                <a:spcPct val="150000"/>
              </a:lnSpc>
            </a:pPr>
            <a:endParaRPr lang="en-US" altLang="zh-CN" sz="1400" b="1" dirty="0">
              <a:latin typeface="微软雅黑"/>
              <a:ea typeface="微软雅黑"/>
              <a:cs typeface="微软雅黑"/>
            </a:endParaRPr>
          </a:p>
          <a:p>
            <a:pPr>
              <a:lnSpc>
                <a:spcPct val="150000"/>
              </a:lnSpc>
            </a:pPr>
            <a:endParaRPr lang="en-US" altLang="zh-CN" sz="1400" b="1" dirty="0">
              <a:latin typeface="微软雅黑"/>
              <a:ea typeface="微软雅黑"/>
              <a:cs typeface="微软雅黑"/>
            </a:endParaRPr>
          </a:p>
          <a:p>
            <a:pPr>
              <a:lnSpc>
                <a:spcPct val="150000"/>
              </a:lnSpc>
            </a:pPr>
            <a:endParaRPr lang="en-US" altLang="zh-CN" sz="1400" b="1" dirty="0">
              <a:latin typeface="微软雅黑"/>
              <a:ea typeface="微软雅黑"/>
              <a:cs typeface="微软雅黑"/>
            </a:endParaRPr>
          </a:p>
          <a:p>
            <a:pPr>
              <a:lnSpc>
                <a:spcPct val="150000"/>
              </a:lnSpc>
            </a:pPr>
            <a:endParaRPr lang="en-US" altLang="zh-CN" sz="1400" b="1" dirty="0">
              <a:latin typeface="微软雅黑"/>
              <a:ea typeface="微软雅黑"/>
              <a:cs typeface="微软雅黑"/>
            </a:endParaRPr>
          </a:p>
          <a:p>
            <a:pPr>
              <a:lnSpc>
                <a:spcPct val="150000"/>
              </a:lnSpc>
            </a:pPr>
            <a:endParaRPr lang="en-US" altLang="zh-CN" sz="1400" b="1" dirty="0">
              <a:latin typeface="微软雅黑"/>
              <a:ea typeface="微软雅黑"/>
              <a:cs typeface="微软雅黑"/>
            </a:endParaRPr>
          </a:p>
        </p:txBody>
      </p:sp>
      <p:graphicFrame>
        <p:nvGraphicFramePr>
          <p:cNvPr id="31841" name="Group 97"/>
          <p:cNvGraphicFramePr>
            <a:graphicFrameLocks noGrp="1"/>
          </p:cNvGraphicFramePr>
          <p:nvPr/>
        </p:nvGraphicFramePr>
        <p:xfrm>
          <a:off x="517525" y="2708275"/>
          <a:ext cx="3736975" cy="2057400"/>
        </p:xfrm>
        <a:graphic>
          <a:graphicData uri="http://schemas.openxmlformats.org/drawingml/2006/table">
            <a:tbl>
              <a:tblPr/>
              <a:tblGrid>
                <a:gridCol w="1860550"/>
                <a:gridCol w="1876425"/>
              </a:tblGrid>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500" b="1" i="0" u="none" strike="noStrike" cap="none" normalizeH="0" baseline="0" dirty="0" smtClean="0">
                          <a:ln>
                            <a:noFill/>
                          </a:ln>
                          <a:solidFill>
                            <a:srgbClr val="FFFFFF"/>
                          </a:solidFill>
                          <a:effectLst/>
                          <a:latin typeface="Calibri" pitchFamily="34" charset="0"/>
                          <a:ea typeface="宋体" charset="-122"/>
                        </a:rPr>
                        <a:t>用户数</a:t>
                      </a:r>
                      <a:endParaRPr kumimoji="0" lang="zh-CN" altLang="en-US" sz="1500" b="1" i="0" u="none" strike="noStrike" cap="none" normalizeH="0" baseline="0" dirty="0" smtClean="0">
                        <a:ln>
                          <a:noFill/>
                        </a:ln>
                        <a:solidFill>
                          <a:srgbClr val="FFFFFF"/>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tabLst/>
                      </a:pPr>
                      <a:r>
                        <a:rPr kumimoji="0" lang="zh-CN" altLang="en-US" sz="1500" b="1" i="0" u="none" strike="noStrike" cap="none" normalizeH="0" baseline="0" smtClean="0">
                          <a:ln>
                            <a:noFill/>
                          </a:ln>
                          <a:solidFill>
                            <a:srgbClr val="FFFFFF"/>
                          </a:solidFill>
                          <a:effectLst/>
                          <a:latin typeface="Calibri" pitchFamily="34" charset="0"/>
                          <a:ea typeface="宋体" charset="-122"/>
                        </a:rPr>
                        <a:t>价格</a:t>
                      </a:r>
                      <a:endParaRPr kumimoji="0" lang="zh-CN" altLang="en-US" sz="1500" b="1" i="0" u="none" strike="noStrike" cap="none" normalizeH="0" baseline="0" smtClean="0">
                        <a:ln>
                          <a:noFill/>
                        </a:ln>
                        <a:solidFill>
                          <a:srgbClr val="FFFFFF"/>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1" i="0" u="none" strike="noStrike" cap="none" normalizeH="0" baseline="0" dirty="0" smtClean="0">
                          <a:ln>
                            <a:noFill/>
                          </a:ln>
                          <a:solidFill>
                            <a:schemeClr val="tx1"/>
                          </a:solidFill>
                          <a:effectLst/>
                          <a:latin typeface="Calibri" pitchFamily="34" charset="0"/>
                          <a:ea typeface="宋体" charset="-122"/>
                        </a:rPr>
                        <a:t>0-2000</a:t>
                      </a:r>
                      <a:endParaRPr kumimoji="0" lang="zh-CN" altLang="zh-CN" sz="1500" b="1" i="0" u="none" strike="noStrike" cap="none" normalizeH="0" baseline="0" dirty="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00"/>
                          </a:solidFill>
                          <a:effectLst/>
                          <a:latin typeface="Calibri" pitchFamily="34" charset="0"/>
                          <a:ea typeface="宋体" charset="-122"/>
                        </a:rPr>
                        <a:t>5</a:t>
                      </a:r>
                      <a:r>
                        <a:rPr kumimoji="0" lang="zh-CN" altLang="en-US" sz="1500" b="0" i="0" u="none" strike="noStrike" cap="none" normalizeH="0" baseline="0" dirty="0" smtClean="0">
                          <a:ln>
                            <a:noFill/>
                          </a:ln>
                          <a:solidFill>
                            <a:srgbClr val="000000"/>
                          </a:solidFill>
                          <a:effectLst/>
                          <a:latin typeface="Calibri" pitchFamily="34" charset="0"/>
                          <a:ea typeface="宋体" charset="-122"/>
                        </a:rPr>
                        <a:t>元</a:t>
                      </a:r>
                      <a:r>
                        <a:rPr kumimoji="0" lang="en-US" altLang="zh-CN" sz="1500" b="0" i="0" u="none" strike="noStrike" cap="none" normalizeH="0" baseline="0" dirty="0" smtClean="0">
                          <a:ln>
                            <a:noFill/>
                          </a:ln>
                          <a:solidFill>
                            <a:srgbClr val="000000"/>
                          </a:solidFill>
                          <a:effectLst/>
                          <a:latin typeface="Calibri" pitchFamily="34" charset="0"/>
                          <a:ea typeface="宋体" charset="-122"/>
                        </a:rPr>
                        <a:t>/</a:t>
                      </a:r>
                      <a:r>
                        <a:rPr kumimoji="0" lang="zh-CN" altLang="en-US" sz="1500" b="0" i="0" u="none" strike="noStrike" cap="none" normalizeH="0" baseline="0" dirty="0" smtClean="0">
                          <a:ln>
                            <a:noFill/>
                          </a:ln>
                          <a:solidFill>
                            <a:srgbClr val="000000"/>
                          </a:solidFill>
                          <a:effectLst/>
                          <a:latin typeface="Calibri" pitchFamily="34" charset="0"/>
                          <a:ea typeface="宋体" charset="-122"/>
                        </a:rPr>
                        <a:t>月</a:t>
                      </a:r>
                      <a:r>
                        <a:rPr kumimoji="0" lang="en-US" altLang="zh-CN" sz="1500" b="0" i="0" u="none" strike="noStrike" cap="none" normalizeH="0" baseline="0" dirty="0" smtClean="0">
                          <a:ln>
                            <a:noFill/>
                          </a:ln>
                          <a:solidFill>
                            <a:srgbClr val="000000"/>
                          </a:solidFill>
                          <a:effectLst/>
                          <a:latin typeface="Calibri" pitchFamily="34" charset="0"/>
                          <a:ea typeface="宋体" charset="-122"/>
                        </a:rPr>
                        <a:t>·</a:t>
                      </a:r>
                      <a:r>
                        <a:rPr kumimoji="0" lang="zh-CN" altLang="en-US" sz="1500" b="0" i="0" u="none" strike="noStrike" cap="none" normalizeH="0" baseline="0" dirty="0" smtClean="0">
                          <a:ln>
                            <a:noFill/>
                          </a:ln>
                          <a:solidFill>
                            <a:srgbClr val="000000"/>
                          </a:solidFill>
                          <a:effectLst/>
                          <a:latin typeface="Calibri" pitchFamily="34" charset="0"/>
                          <a:ea typeface="宋体" charset="-122"/>
                        </a:rPr>
                        <a:t>用户</a:t>
                      </a:r>
                      <a:endParaRPr kumimoji="0" lang="zh-CN" altLang="en-US" sz="1500" b="0" i="0" u="none" strike="noStrike" cap="none" normalizeH="0" baseline="0" dirty="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1" i="0" u="none" strike="noStrike" cap="none" normalizeH="0" baseline="0" dirty="0" smtClean="0">
                          <a:ln>
                            <a:noFill/>
                          </a:ln>
                          <a:solidFill>
                            <a:schemeClr val="tx1"/>
                          </a:solidFill>
                          <a:effectLst/>
                          <a:latin typeface="Calibri" pitchFamily="34" charset="0"/>
                          <a:ea typeface="宋体" charset="-122"/>
                        </a:rPr>
                        <a:t>2000-5000</a:t>
                      </a:r>
                      <a:endParaRPr kumimoji="0" lang="zh-CN" altLang="zh-CN" sz="1500" b="1" i="0" u="none" strike="noStrike" cap="none" normalizeH="0" baseline="0" dirty="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Calibri" pitchFamily="34" charset="0"/>
                          <a:ea typeface="宋体" charset="-122"/>
                        </a:rPr>
                        <a:t>4</a:t>
                      </a:r>
                      <a:r>
                        <a:rPr kumimoji="0" lang="zh-CN" altLang="en-US" sz="1500" b="0" i="0" u="none" strike="noStrike" cap="none" normalizeH="0" baseline="0" smtClean="0">
                          <a:ln>
                            <a:noFill/>
                          </a:ln>
                          <a:solidFill>
                            <a:srgbClr val="000000"/>
                          </a:solidFill>
                          <a:effectLst/>
                          <a:latin typeface="Calibri" pitchFamily="34" charset="0"/>
                          <a:ea typeface="宋体" charset="-122"/>
                        </a:rPr>
                        <a:t>元</a:t>
                      </a:r>
                      <a:r>
                        <a:rPr kumimoji="0" lang="en-US" altLang="zh-CN" sz="1500" b="0" i="0" u="none" strike="noStrike" cap="none" normalizeH="0" baseline="0" smtClean="0">
                          <a:ln>
                            <a:noFill/>
                          </a:ln>
                          <a:solidFill>
                            <a:srgbClr val="000000"/>
                          </a:solidFill>
                          <a:effectLst/>
                          <a:latin typeface="Calibri" pitchFamily="34" charset="0"/>
                          <a:ea typeface="宋体" charset="-122"/>
                        </a:rPr>
                        <a:t>/</a:t>
                      </a:r>
                      <a:r>
                        <a:rPr kumimoji="0" lang="zh-CN" altLang="en-US" sz="1500" b="0" i="0" u="none" strike="noStrike" cap="none" normalizeH="0" baseline="0" smtClean="0">
                          <a:ln>
                            <a:noFill/>
                          </a:ln>
                          <a:solidFill>
                            <a:srgbClr val="000000"/>
                          </a:solidFill>
                          <a:effectLst/>
                          <a:latin typeface="Calibri" pitchFamily="34" charset="0"/>
                          <a:ea typeface="宋体" charset="-122"/>
                        </a:rPr>
                        <a:t>月</a:t>
                      </a:r>
                      <a:r>
                        <a:rPr kumimoji="0" lang="en-US" altLang="zh-CN" sz="1500" b="0" i="0" u="none" strike="noStrike" cap="none" normalizeH="0" baseline="0" smtClean="0">
                          <a:ln>
                            <a:noFill/>
                          </a:ln>
                          <a:solidFill>
                            <a:srgbClr val="000000"/>
                          </a:solidFill>
                          <a:effectLst/>
                          <a:latin typeface="Calibri" pitchFamily="34" charset="0"/>
                          <a:ea typeface="宋体" charset="-122"/>
                        </a:rPr>
                        <a:t>·</a:t>
                      </a:r>
                      <a:r>
                        <a:rPr kumimoji="0" lang="zh-CN" altLang="en-US" sz="1500" b="0" i="0" u="none" strike="noStrike" cap="none" normalizeH="0" baseline="0" smtClean="0">
                          <a:ln>
                            <a:noFill/>
                          </a:ln>
                          <a:solidFill>
                            <a:srgbClr val="000000"/>
                          </a:solidFill>
                          <a:effectLst/>
                          <a:latin typeface="Calibri" pitchFamily="34" charset="0"/>
                          <a:ea typeface="宋体" charset="-122"/>
                        </a:rPr>
                        <a:t>用户</a:t>
                      </a:r>
                      <a:endParaRPr kumimoji="0" lang="zh-CN" altLang="en-US" sz="1500" b="0" i="0" u="none" strike="noStrike" cap="none" normalizeH="0" baseline="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1" i="0" u="none" strike="noStrike" cap="none" normalizeH="0" baseline="0" smtClean="0">
                          <a:ln>
                            <a:noFill/>
                          </a:ln>
                          <a:solidFill>
                            <a:schemeClr val="tx1"/>
                          </a:solidFill>
                          <a:effectLst/>
                          <a:latin typeface="Calibri" pitchFamily="34" charset="0"/>
                          <a:ea typeface="宋体" charset="-122"/>
                        </a:rPr>
                        <a:t>5000-1</a:t>
                      </a:r>
                      <a:r>
                        <a:rPr kumimoji="0" lang="zh-CN" altLang="en-US" sz="1500" b="1" i="0" u="none" strike="noStrike" cap="none" normalizeH="0" baseline="0" smtClean="0">
                          <a:ln>
                            <a:noFill/>
                          </a:ln>
                          <a:solidFill>
                            <a:schemeClr val="tx1"/>
                          </a:solidFill>
                          <a:effectLst/>
                          <a:latin typeface="Calibri" pitchFamily="34" charset="0"/>
                          <a:ea typeface="宋体" charset="-122"/>
                        </a:rPr>
                        <a:t>万</a:t>
                      </a:r>
                      <a:endParaRPr kumimoji="0" lang="zh-CN" altLang="en-US" sz="1500" b="1" i="0" u="none" strike="noStrike" cap="none" normalizeH="0" baseline="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Calibri" pitchFamily="34" charset="0"/>
                          <a:ea typeface="宋体" charset="-122"/>
                        </a:rPr>
                        <a:t>2.5</a:t>
                      </a:r>
                      <a:r>
                        <a:rPr kumimoji="0" lang="zh-CN" altLang="en-US" sz="1500" b="0" i="0" u="none" strike="noStrike" cap="none" normalizeH="0" baseline="0" smtClean="0">
                          <a:ln>
                            <a:noFill/>
                          </a:ln>
                          <a:solidFill>
                            <a:srgbClr val="000000"/>
                          </a:solidFill>
                          <a:effectLst/>
                          <a:latin typeface="Calibri" pitchFamily="34" charset="0"/>
                          <a:ea typeface="宋体" charset="-122"/>
                        </a:rPr>
                        <a:t>元</a:t>
                      </a:r>
                      <a:r>
                        <a:rPr kumimoji="0" lang="en-US" altLang="zh-CN" sz="1500" b="0" i="0" u="none" strike="noStrike" cap="none" normalizeH="0" baseline="0" smtClean="0">
                          <a:ln>
                            <a:noFill/>
                          </a:ln>
                          <a:solidFill>
                            <a:srgbClr val="000000"/>
                          </a:solidFill>
                          <a:effectLst/>
                          <a:latin typeface="Calibri" pitchFamily="34" charset="0"/>
                          <a:ea typeface="宋体" charset="-122"/>
                        </a:rPr>
                        <a:t>/</a:t>
                      </a:r>
                      <a:r>
                        <a:rPr kumimoji="0" lang="zh-CN" altLang="en-US" sz="1500" b="0" i="0" u="none" strike="noStrike" cap="none" normalizeH="0" baseline="0" smtClean="0">
                          <a:ln>
                            <a:noFill/>
                          </a:ln>
                          <a:solidFill>
                            <a:srgbClr val="000000"/>
                          </a:solidFill>
                          <a:effectLst/>
                          <a:latin typeface="Calibri" pitchFamily="34" charset="0"/>
                          <a:ea typeface="宋体" charset="-122"/>
                        </a:rPr>
                        <a:t>月</a:t>
                      </a:r>
                      <a:r>
                        <a:rPr kumimoji="0" lang="en-US" altLang="zh-CN" sz="1500" b="0" i="0" u="none" strike="noStrike" cap="none" normalizeH="0" baseline="0" smtClean="0">
                          <a:ln>
                            <a:noFill/>
                          </a:ln>
                          <a:solidFill>
                            <a:srgbClr val="000000"/>
                          </a:solidFill>
                          <a:effectLst/>
                          <a:latin typeface="Calibri" pitchFamily="34" charset="0"/>
                          <a:ea typeface="宋体" charset="-122"/>
                        </a:rPr>
                        <a:t>·</a:t>
                      </a:r>
                      <a:r>
                        <a:rPr kumimoji="0" lang="zh-CN" altLang="en-US" sz="1500" b="0" i="0" u="none" strike="noStrike" cap="none" normalizeH="0" baseline="0" smtClean="0">
                          <a:ln>
                            <a:noFill/>
                          </a:ln>
                          <a:solidFill>
                            <a:srgbClr val="000000"/>
                          </a:solidFill>
                          <a:effectLst/>
                          <a:latin typeface="Calibri" pitchFamily="34" charset="0"/>
                          <a:ea typeface="宋体" charset="-122"/>
                        </a:rPr>
                        <a:t>用户</a:t>
                      </a:r>
                      <a:endParaRPr kumimoji="0" lang="zh-CN" altLang="en-US" sz="1500" b="0" i="0" u="none" strike="noStrike" cap="none" normalizeH="0" baseline="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1" i="0" u="none" strike="noStrike" cap="none" normalizeH="0" baseline="0" smtClean="0">
                          <a:ln>
                            <a:noFill/>
                          </a:ln>
                          <a:solidFill>
                            <a:schemeClr val="tx1"/>
                          </a:solidFill>
                          <a:effectLst/>
                          <a:latin typeface="Calibri" pitchFamily="34" charset="0"/>
                          <a:ea typeface="宋体" charset="-122"/>
                        </a:rPr>
                        <a:t>1</a:t>
                      </a:r>
                      <a:r>
                        <a:rPr kumimoji="0" lang="zh-CN" altLang="en-US" sz="1500" b="1" i="0" u="none" strike="noStrike" cap="none" normalizeH="0" baseline="0" smtClean="0">
                          <a:ln>
                            <a:noFill/>
                          </a:ln>
                          <a:solidFill>
                            <a:schemeClr val="tx1"/>
                          </a:solidFill>
                          <a:effectLst/>
                          <a:latin typeface="Calibri" pitchFamily="34" charset="0"/>
                          <a:ea typeface="宋体" charset="-122"/>
                        </a:rPr>
                        <a:t>万</a:t>
                      </a:r>
                      <a:r>
                        <a:rPr kumimoji="0" lang="en-US" altLang="zh-CN" sz="1500" b="1" i="0" u="none" strike="noStrike" cap="none" normalizeH="0" baseline="0" smtClean="0">
                          <a:ln>
                            <a:noFill/>
                          </a:ln>
                          <a:solidFill>
                            <a:schemeClr val="tx1"/>
                          </a:solidFill>
                          <a:effectLst/>
                          <a:latin typeface="Calibri" pitchFamily="34" charset="0"/>
                          <a:ea typeface="宋体" charset="-122"/>
                        </a:rPr>
                        <a:t>-10</a:t>
                      </a:r>
                      <a:r>
                        <a:rPr kumimoji="0" lang="zh-CN" altLang="en-US" sz="1500" b="1" i="0" u="none" strike="noStrike" cap="none" normalizeH="0" baseline="0" smtClean="0">
                          <a:ln>
                            <a:noFill/>
                          </a:ln>
                          <a:solidFill>
                            <a:schemeClr val="tx1"/>
                          </a:solidFill>
                          <a:effectLst/>
                          <a:latin typeface="Calibri" pitchFamily="34" charset="0"/>
                          <a:ea typeface="宋体" charset="-122"/>
                        </a:rPr>
                        <a:t>万</a:t>
                      </a:r>
                      <a:endParaRPr kumimoji="0" lang="zh-CN" altLang="en-US" sz="1500" b="1" i="0" u="none" strike="noStrike" cap="none" normalizeH="0" baseline="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Calibri" pitchFamily="34" charset="0"/>
                          <a:ea typeface="宋体" charset="-122"/>
                        </a:rPr>
                        <a:t>2</a:t>
                      </a:r>
                      <a:r>
                        <a:rPr kumimoji="0" lang="zh-CN" altLang="en-US" sz="1500" b="0" i="0" u="none" strike="noStrike" cap="none" normalizeH="0" baseline="0" smtClean="0">
                          <a:ln>
                            <a:noFill/>
                          </a:ln>
                          <a:solidFill>
                            <a:srgbClr val="000000"/>
                          </a:solidFill>
                          <a:effectLst/>
                          <a:latin typeface="Calibri" pitchFamily="34" charset="0"/>
                          <a:ea typeface="宋体" charset="-122"/>
                        </a:rPr>
                        <a:t>元</a:t>
                      </a:r>
                      <a:r>
                        <a:rPr kumimoji="0" lang="en-US" altLang="zh-CN" sz="1500" b="0" i="0" u="none" strike="noStrike" cap="none" normalizeH="0" baseline="0" smtClean="0">
                          <a:ln>
                            <a:noFill/>
                          </a:ln>
                          <a:solidFill>
                            <a:srgbClr val="000000"/>
                          </a:solidFill>
                          <a:effectLst/>
                          <a:latin typeface="Calibri" pitchFamily="34" charset="0"/>
                          <a:ea typeface="宋体" charset="-122"/>
                        </a:rPr>
                        <a:t>/</a:t>
                      </a:r>
                      <a:r>
                        <a:rPr kumimoji="0" lang="zh-CN" altLang="en-US" sz="1500" b="0" i="0" u="none" strike="noStrike" cap="none" normalizeH="0" baseline="0" smtClean="0">
                          <a:ln>
                            <a:noFill/>
                          </a:ln>
                          <a:solidFill>
                            <a:srgbClr val="000000"/>
                          </a:solidFill>
                          <a:effectLst/>
                          <a:latin typeface="Calibri" pitchFamily="34" charset="0"/>
                          <a:ea typeface="宋体" charset="-122"/>
                        </a:rPr>
                        <a:t>月</a:t>
                      </a:r>
                      <a:r>
                        <a:rPr kumimoji="0" lang="en-US" altLang="zh-CN" sz="1500" b="0" i="0" u="none" strike="noStrike" cap="none" normalizeH="0" baseline="0" smtClean="0">
                          <a:ln>
                            <a:noFill/>
                          </a:ln>
                          <a:solidFill>
                            <a:srgbClr val="000000"/>
                          </a:solidFill>
                          <a:effectLst/>
                          <a:latin typeface="Calibri" pitchFamily="34" charset="0"/>
                          <a:ea typeface="宋体" charset="-122"/>
                        </a:rPr>
                        <a:t>·</a:t>
                      </a:r>
                      <a:r>
                        <a:rPr kumimoji="0" lang="zh-CN" altLang="en-US" sz="1500" b="0" i="0" u="none" strike="noStrike" cap="none" normalizeH="0" baseline="0" smtClean="0">
                          <a:ln>
                            <a:noFill/>
                          </a:ln>
                          <a:solidFill>
                            <a:srgbClr val="000000"/>
                          </a:solidFill>
                          <a:effectLst/>
                          <a:latin typeface="Calibri" pitchFamily="34" charset="0"/>
                          <a:ea typeface="宋体" charset="-122"/>
                        </a:rPr>
                        <a:t>用户</a:t>
                      </a:r>
                      <a:endParaRPr kumimoji="0" lang="zh-CN" altLang="en-US" sz="1500" b="0" i="0" u="none" strike="noStrike" cap="none" normalizeH="0" baseline="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1" i="0" u="none" strike="noStrike" cap="none" normalizeH="0" baseline="0" smtClean="0">
                          <a:ln>
                            <a:noFill/>
                          </a:ln>
                          <a:solidFill>
                            <a:schemeClr val="tx1"/>
                          </a:solidFill>
                          <a:effectLst/>
                          <a:latin typeface="Calibri" pitchFamily="34" charset="0"/>
                          <a:ea typeface="宋体" charset="-122"/>
                        </a:rPr>
                        <a:t>10</a:t>
                      </a:r>
                      <a:r>
                        <a:rPr kumimoji="0" lang="zh-CN" altLang="en-US" sz="1500" b="1" i="0" u="none" strike="noStrike" cap="none" normalizeH="0" baseline="0" smtClean="0">
                          <a:ln>
                            <a:noFill/>
                          </a:ln>
                          <a:solidFill>
                            <a:schemeClr val="tx1"/>
                          </a:solidFill>
                          <a:effectLst/>
                          <a:latin typeface="Calibri" pitchFamily="34" charset="0"/>
                          <a:ea typeface="宋体" charset="-122"/>
                        </a:rPr>
                        <a:t>万以上</a:t>
                      </a:r>
                      <a:endParaRPr kumimoji="0" lang="zh-CN" altLang="en-US" sz="1500" b="1" i="0" u="none" strike="noStrike" cap="none" normalizeH="0" baseline="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00"/>
                          </a:solidFill>
                          <a:effectLst/>
                          <a:latin typeface="Calibri" pitchFamily="34" charset="0"/>
                          <a:ea typeface="宋体" charset="-122"/>
                        </a:rPr>
                        <a:t>1</a:t>
                      </a:r>
                      <a:r>
                        <a:rPr kumimoji="0" lang="zh-CN" altLang="en-US" sz="1500" b="0" i="0" u="none" strike="noStrike" cap="none" normalizeH="0" baseline="0" dirty="0" smtClean="0">
                          <a:ln>
                            <a:noFill/>
                          </a:ln>
                          <a:solidFill>
                            <a:srgbClr val="000000"/>
                          </a:solidFill>
                          <a:effectLst/>
                          <a:latin typeface="Calibri" pitchFamily="34" charset="0"/>
                          <a:ea typeface="宋体" charset="-122"/>
                        </a:rPr>
                        <a:t>元</a:t>
                      </a:r>
                      <a:r>
                        <a:rPr kumimoji="0" lang="en-US" altLang="zh-CN" sz="1500" b="0" i="0" u="none" strike="noStrike" cap="none" normalizeH="0" baseline="0" dirty="0" smtClean="0">
                          <a:ln>
                            <a:noFill/>
                          </a:ln>
                          <a:solidFill>
                            <a:srgbClr val="000000"/>
                          </a:solidFill>
                          <a:effectLst/>
                          <a:latin typeface="Calibri" pitchFamily="34" charset="0"/>
                          <a:ea typeface="宋体" charset="-122"/>
                        </a:rPr>
                        <a:t>/</a:t>
                      </a:r>
                      <a:r>
                        <a:rPr kumimoji="0" lang="zh-CN" altLang="en-US" sz="1500" b="0" i="0" u="none" strike="noStrike" cap="none" normalizeH="0" baseline="0" dirty="0" smtClean="0">
                          <a:ln>
                            <a:noFill/>
                          </a:ln>
                          <a:solidFill>
                            <a:srgbClr val="000000"/>
                          </a:solidFill>
                          <a:effectLst/>
                          <a:latin typeface="Calibri" pitchFamily="34" charset="0"/>
                          <a:ea typeface="宋体" charset="-122"/>
                        </a:rPr>
                        <a:t>月</a:t>
                      </a:r>
                      <a:r>
                        <a:rPr kumimoji="0" lang="en-US" altLang="zh-CN" sz="1500" b="0" i="0" u="none" strike="noStrike" cap="none" normalizeH="0" baseline="0" dirty="0" smtClean="0">
                          <a:ln>
                            <a:noFill/>
                          </a:ln>
                          <a:solidFill>
                            <a:srgbClr val="000000"/>
                          </a:solidFill>
                          <a:effectLst/>
                          <a:latin typeface="Calibri" pitchFamily="34" charset="0"/>
                          <a:ea typeface="宋体" charset="-122"/>
                        </a:rPr>
                        <a:t>·</a:t>
                      </a:r>
                      <a:r>
                        <a:rPr kumimoji="0" lang="zh-CN" altLang="en-US" sz="1500" b="0" i="0" u="none" strike="noStrike" cap="none" normalizeH="0" baseline="0" dirty="0" smtClean="0">
                          <a:ln>
                            <a:noFill/>
                          </a:ln>
                          <a:solidFill>
                            <a:srgbClr val="000000"/>
                          </a:solidFill>
                          <a:effectLst/>
                          <a:latin typeface="Calibri" pitchFamily="34" charset="0"/>
                          <a:ea typeface="宋体" charset="-122"/>
                        </a:rPr>
                        <a:t>用户</a:t>
                      </a:r>
                      <a:endParaRPr kumimoji="0" lang="zh-CN" altLang="en-US" sz="1500" b="0" i="0" u="none" strike="noStrike" cap="none" normalizeH="0" baseline="0" dirty="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bl>
          </a:graphicData>
        </a:graphic>
      </p:graphicFrame>
      <p:sp>
        <p:nvSpPr>
          <p:cNvPr id="16" name="矩形 15"/>
          <p:cNvSpPr/>
          <p:nvPr/>
        </p:nvSpPr>
        <p:spPr>
          <a:xfrm>
            <a:off x="4745038" y="1222375"/>
            <a:ext cx="4084637" cy="5294313"/>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3584" name="TextBox 16"/>
          <p:cNvSpPr txBox="1">
            <a:spLocks noChangeArrowheads="1"/>
          </p:cNvSpPr>
          <p:nvPr/>
        </p:nvSpPr>
        <p:spPr bwMode="auto">
          <a:xfrm>
            <a:off x="4772025" y="1330325"/>
            <a:ext cx="3398838" cy="369888"/>
          </a:xfrm>
          <a:prstGeom prst="rect">
            <a:avLst/>
          </a:prstGeom>
          <a:noFill/>
          <a:ln w="9525">
            <a:noFill/>
            <a:miter lim="800000"/>
            <a:headEnd/>
            <a:tailEnd/>
          </a:ln>
        </p:spPr>
        <p:txBody>
          <a:bodyPr>
            <a:spAutoFit/>
          </a:bodyPr>
          <a:lstStyle/>
          <a:p>
            <a:r>
              <a:rPr lang="zh-CN" altLang="en-US" b="1">
                <a:solidFill>
                  <a:srgbClr val="0070C0"/>
                </a:solidFill>
                <a:latin typeface="微软雅黑"/>
                <a:ea typeface="微软雅黑"/>
                <a:cs typeface="微软雅黑"/>
              </a:rPr>
              <a:t>蓝信应用附加功能费： </a:t>
            </a:r>
            <a:endParaRPr lang="zh-CN" altLang="en-US">
              <a:latin typeface="微软雅黑"/>
              <a:ea typeface="微软雅黑"/>
              <a:cs typeface="微软雅黑"/>
            </a:endParaRPr>
          </a:p>
        </p:txBody>
      </p:sp>
      <p:sp>
        <p:nvSpPr>
          <p:cNvPr id="23585" name="TextBox 17"/>
          <p:cNvSpPr txBox="1">
            <a:spLocks noChangeArrowheads="1"/>
          </p:cNvSpPr>
          <p:nvPr/>
        </p:nvSpPr>
        <p:spPr bwMode="auto">
          <a:xfrm>
            <a:off x="4854575" y="1557338"/>
            <a:ext cx="3917950" cy="2908300"/>
          </a:xfrm>
          <a:prstGeom prst="rect">
            <a:avLst/>
          </a:prstGeom>
          <a:noFill/>
          <a:ln w="9525">
            <a:noFill/>
            <a:miter lim="800000"/>
            <a:headEnd/>
            <a:tailEnd/>
          </a:ln>
        </p:spPr>
        <p:txBody>
          <a:bodyPr>
            <a:spAutoFit/>
          </a:bodyPr>
          <a:lstStyle/>
          <a:p>
            <a:pPr>
              <a:lnSpc>
                <a:spcPct val="150000"/>
              </a:lnSpc>
            </a:pPr>
            <a:r>
              <a:rPr lang="en-US" altLang="zh-CN" sz="1400" b="1">
                <a:latin typeface="微软雅黑"/>
                <a:ea typeface="微软雅黑"/>
                <a:cs typeface="微软雅黑"/>
              </a:rPr>
              <a:t>a. </a:t>
            </a:r>
            <a:r>
              <a:rPr lang="zh-CN" altLang="en-US" sz="1400" b="1">
                <a:latin typeface="微软雅黑"/>
                <a:ea typeface="微软雅黑"/>
                <a:cs typeface="微软雅黑"/>
              </a:rPr>
              <a:t>客户侧专属部署一次性费用</a:t>
            </a:r>
          </a:p>
          <a:p>
            <a:pPr marL="177800" lvl="1"/>
            <a:r>
              <a:rPr lang="zh-CN" altLang="en-US" sz="1200" b="1">
                <a:latin typeface="微软雅黑"/>
                <a:ea typeface="微软雅黑"/>
                <a:cs typeface="微软雅黑"/>
              </a:rPr>
              <a:t>支持企业内部系统与蓝信云平台对接部署，实现企业业务系统信息推送到蓝信客户端，企业需支付一次性系统接口开发、部署、测试费用（不包括相关硬件与配件费用）。</a:t>
            </a:r>
          </a:p>
          <a:p>
            <a:pPr>
              <a:lnSpc>
                <a:spcPct val="150000"/>
              </a:lnSpc>
            </a:pPr>
            <a:endParaRPr lang="en-US" altLang="zh-CN" sz="1400" b="1">
              <a:latin typeface="微软雅黑"/>
              <a:ea typeface="微软雅黑"/>
              <a:cs typeface="微软雅黑"/>
            </a:endParaRPr>
          </a:p>
          <a:p>
            <a:pPr>
              <a:lnSpc>
                <a:spcPct val="150000"/>
              </a:lnSpc>
            </a:pPr>
            <a:endParaRPr lang="en-US" altLang="zh-CN" sz="1400" b="1">
              <a:latin typeface="微软雅黑"/>
              <a:ea typeface="微软雅黑"/>
              <a:cs typeface="微软雅黑"/>
            </a:endParaRPr>
          </a:p>
          <a:p>
            <a:pPr>
              <a:lnSpc>
                <a:spcPct val="150000"/>
              </a:lnSpc>
            </a:pPr>
            <a:endParaRPr lang="en-US" altLang="zh-CN" sz="1400" b="1">
              <a:latin typeface="微软雅黑"/>
              <a:ea typeface="微软雅黑"/>
              <a:cs typeface="微软雅黑"/>
            </a:endParaRPr>
          </a:p>
          <a:p>
            <a:pPr>
              <a:lnSpc>
                <a:spcPct val="150000"/>
              </a:lnSpc>
            </a:pPr>
            <a:endParaRPr lang="en-US" altLang="zh-CN" sz="1400" b="1">
              <a:latin typeface="微软雅黑"/>
              <a:ea typeface="微软雅黑"/>
              <a:cs typeface="微软雅黑"/>
            </a:endParaRPr>
          </a:p>
          <a:p>
            <a:pPr>
              <a:lnSpc>
                <a:spcPct val="150000"/>
              </a:lnSpc>
            </a:pPr>
            <a:endParaRPr lang="en-US" altLang="zh-CN" sz="1400" b="1">
              <a:latin typeface="微软雅黑"/>
              <a:ea typeface="微软雅黑"/>
              <a:cs typeface="微软雅黑"/>
            </a:endParaRPr>
          </a:p>
          <a:p>
            <a:pPr>
              <a:lnSpc>
                <a:spcPct val="150000"/>
              </a:lnSpc>
            </a:pPr>
            <a:endParaRPr lang="en-US" altLang="zh-CN" sz="1400" b="1">
              <a:latin typeface="微软雅黑"/>
              <a:ea typeface="微软雅黑"/>
              <a:cs typeface="微软雅黑"/>
            </a:endParaRPr>
          </a:p>
        </p:txBody>
      </p:sp>
      <p:graphicFrame>
        <p:nvGraphicFramePr>
          <p:cNvPr id="31848" name="Group 104"/>
          <p:cNvGraphicFramePr>
            <a:graphicFrameLocks noGrp="1"/>
          </p:cNvGraphicFramePr>
          <p:nvPr/>
        </p:nvGraphicFramePr>
        <p:xfrm>
          <a:off x="5003800" y="2924175"/>
          <a:ext cx="3587750" cy="1920240"/>
        </p:xfrm>
        <a:graphic>
          <a:graphicData uri="http://schemas.openxmlformats.org/drawingml/2006/table">
            <a:tbl>
              <a:tblPr/>
              <a:tblGrid>
                <a:gridCol w="2133600"/>
                <a:gridCol w="1454150"/>
              </a:tblGrid>
              <a:tr h="2635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b="1" i="0" u="none" strike="noStrike" cap="none" normalizeH="0" baseline="0" smtClean="0">
                          <a:ln>
                            <a:noFill/>
                          </a:ln>
                          <a:solidFill>
                            <a:srgbClr val="FFFFFF"/>
                          </a:solidFill>
                          <a:effectLst/>
                          <a:latin typeface="Calibri" pitchFamily="34" charset="0"/>
                          <a:ea typeface="宋体" charset="-122"/>
                        </a:rPr>
                        <a:t>用户数</a:t>
                      </a:r>
                      <a:endParaRPr kumimoji="0" lang="zh-CN" altLang="en-US" sz="1200" b="1" i="0" u="none" strike="noStrike" cap="none" normalizeH="0" baseline="0" smtClean="0">
                        <a:ln>
                          <a:noFill/>
                        </a:ln>
                        <a:solidFill>
                          <a:srgbClr val="FFFFFF"/>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304800" algn="just" defTabSz="914400" rtl="0" eaLnBrk="1" fontAlgn="base" latinLnBrk="0" hangingPunct="1">
                        <a:lnSpc>
                          <a:spcPct val="150000"/>
                        </a:lnSpc>
                        <a:spcBef>
                          <a:spcPct val="0"/>
                        </a:spcBef>
                        <a:spcAft>
                          <a:spcPct val="0"/>
                        </a:spcAft>
                        <a:buClrTx/>
                        <a:buSzTx/>
                        <a:buFontTx/>
                        <a:buNone/>
                        <a:tabLst/>
                      </a:pPr>
                      <a:r>
                        <a:rPr kumimoji="0" lang="zh-CN" altLang="en-US" sz="1200" b="1" i="0" u="none" strike="noStrike" cap="none" normalizeH="0" baseline="0" smtClean="0">
                          <a:ln>
                            <a:noFill/>
                          </a:ln>
                          <a:solidFill>
                            <a:srgbClr val="FFFFFF"/>
                          </a:solidFill>
                          <a:effectLst/>
                          <a:latin typeface="Calibri" pitchFamily="34" charset="0"/>
                          <a:ea typeface="宋体" charset="-122"/>
                        </a:rPr>
                        <a:t>价格</a:t>
                      </a:r>
                      <a:endParaRPr kumimoji="0" lang="zh-CN" altLang="en-US" sz="1200" b="1" i="0" u="none" strike="noStrike" cap="none" normalizeH="0" baseline="0" smtClean="0">
                        <a:ln>
                          <a:noFill/>
                        </a:ln>
                        <a:solidFill>
                          <a:srgbClr val="FFFFFF"/>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35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Calibri" pitchFamily="34" charset="0"/>
                          <a:ea typeface="宋体" charset="-122"/>
                        </a:rPr>
                        <a:t>1000</a:t>
                      </a:r>
                      <a:r>
                        <a:rPr kumimoji="0" lang="zh-CN" altLang="en-US" sz="1200" b="1" i="0" u="none" strike="noStrike" cap="none" normalizeH="0" baseline="0" smtClean="0">
                          <a:ln>
                            <a:noFill/>
                          </a:ln>
                          <a:solidFill>
                            <a:schemeClr val="tx1"/>
                          </a:solidFill>
                          <a:effectLst/>
                          <a:latin typeface="Calibri" pitchFamily="34" charset="0"/>
                          <a:ea typeface="宋体" charset="-122"/>
                        </a:rPr>
                        <a:t>以内</a:t>
                      </a:r>
                      <a:endParaRPr kumimoji="0" lang="zh-CN" altLang="en-US" sz="1200" b="1" i="0" u="none" strike="noStrike" cap="none" normalizeH="0" baseline="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200" b="0" i="0" u="none" strike="noStrike" cap="none" normalizeH="0" baseline="0" smtClean="0">
                          <a:ln>
                            <a:noFill/>
                          </a:ln>
                          <a:solidFill>
                            <a:srgbClr val="000000"/>
                          </a:solidFill>
                          <a:effectLst/>
                          <a:latin typeface="Calibri" pitchFamily="34" charset="0"/>
                          <a:ea typeface="宋体" charset="-122"/>
                        </a:rPr>
                        <a:t>原则不提供专属部署</a:t>
                      </a:r>
                      <a:endParaRPr kumimoji="0" lang="zh-CN" altLang="en-US" sz="1200" b="0" i="0" u="none" strike="noStrike" cap="none" normalizeH="0" baseline="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2428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Calibri" pitchFamily="34" charset="0"/>
                          <a:ea typeface="宋体" charset="-122"/>
                        </a:rPr>
                        <a:t>1000-5000</a:t>
                      </a:r>
                      <a:endParaRPr kumimoji="0" lang="zh-CN" altLang="zh-CN" sz="1200" b="1" i="0" u="none" strike="noStrike" cap="none" normalizeH="0" baseline="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charset="-122"/>
                        </a:rPr>
                        <a:t>10</a:t>
                      </a:r>
                      <a:r>
                        <a:rPr kumimoji="0" lang="zh-CN" altLang="en-US" sz="1200" b="0" i="0" u="none" strike="noStrike" cap="none" normalizeH="0" baseline="0" smtClean="0">
                          <a:ln>
                            <a:noFill/>
                          </a:ln>
                          <a:solidFill>
                            <a:srgbClr val="000000"/>
                          </a:solidFill>
                          <a:effectLst/>
                          <a:latin typeface="Calibri" pitchFamily="34" charset="0"/>
                          <a:ea typeface="宋体" charset="-122"/>
                        </a:rPr>
                        <a:t>万</a:t>
                      </a:r>
                      <a:endParaRPr kumimoji="0" lang="zh-CN" altLang="en-US" sz="1200" b="0" i="0" u="none" strike="noStrike" cap="none" normalizeH="0" baseline="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2635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Calibri" pitchFamily="34" charset="0"/>
                          <a:ea typeface="宋体" charset="-122"/>
                        </a:rPr>
                        <a:t>5000-1</a:t>
                      </a:r>
                      <a:r>
                        <a:rPr kumimoji="0" lang="zh-CN" altLang="en-US" sz="1200" b="1" i="0" u="none" strike="noStrike" cap="none" normalizeH="0" baseline="0" smtClean="0">
                          <a:ln>
                            <a:noFill/>
                          </a:ln>
                          <a:solidFill>
                            <a:schemeClr val="tx1"/>
                          </a:solidFill>
                          <a:effectLst/>
                          <a:latin typeface="Calibri" pitchFamily="34" charset="0"/>
                          <a:ea typeface="宋体" charset="-122"/>
                        </a:rPr>
                        <a:t>万</a:t>
                      </a:r>
                      <a:endParaRPr kumimoji="0" lang="zh-CN" altLang="en-US" sz="1200" b="1" i="0" u="none" strike="noStrike" cap="none" normalizeH="0" baseline="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charset="-122"/>
                        </a:rPr>
                        <a:t>15</a:t>
                      </a:r>
                      <a:r>
                        <a:rPr kumimoji="0" lang="zh-CN" altLang="en-US" sz="1200" b="0" i="0" u="none" strike="noStrike" cap="none" normalizeH="0" baseline="0" smtClean="0">
                          <a:ln>
                            <a:noFill/>
                          </a:ln>
                          <a:solidFill>
                            <a:srgbClr val="000000"/>
                          </a:solidFill>
                          <a:effectLst/>
                          <a:latin typeface="Calibri" pitchFamily="34" charset="0"/>
                          <a:ea typeface="宋体" charset="-122"/>
                        </a:rPr>
                        <a:t>万</a:t>
                      </a:r>
                      <a:endParaRPr kumimoji="0" lang="zh-CN" altLang="en-US" sz="1200" b="0" i="0" u="none" strike="noStrike" cap="none" normalizeH="0" baseline="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2635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Calibri" pitchFamily="34" charset="0"/>
                          <a:ea typeface="宋体" charset="-122"/>
                        </a:rPr>
                        <a:t>1</a:t>
                      </a:r>
                      <a:r>
                        <a:rPr kumimoji="0" lang="zh-CN" altLang="en-US" sz="1200" b="1" i="0" u="none" strike="noStrike" cap="none" normalizeH="0" baseline="0" smtClean="0">
                          <a:ln>
                            <a:noFill/>
                          </a:ln>
                          <a:solidFill>
                            <a:schemeClr val="tx1"/>
                          </a:solidFill>
                          <a:effectLst/>
                          <a:latin typeface="Calibri" pitchFamily="34" charset="0"/>
                          <a:ea typeface="宋体" charset="-122"/>
                        </a:rPr>
                        <a:t>万</a:t>
                      </a:r>
                      <a:r>
                        <a:rPr kumimoji="0" lang="en-US" altLang="zh-CN" sz="1200" b="1" i="0" u="none" strike="noStrike" cap="none" normalizeH="0" baseline="0" smtClean="0">
                          <a:ln>
                            <a:noFill/>
                          </a:ln>
                          <a:solidFill>
                            <a:schemeClr val="tx1"/>
                          </a:solidFill>
                          <a:effectLst/>
                          <a:latin typeface="Calibri" pitchFamily="34" charset="0"/>
                          <a:ea typeface="宋体" charset="-122"/>
                        </a:rPr>
                        <a:t>-10</a:t>
                      </a:r>
                      <a:r>
                        <a:rPr kumimoji="0" lang="zh-CN" altLang="en-US" sz="1200" b="1" i="0" u="none" strike="noStrike" cap="none" normalizeH="0" baseline="0" smtClean="0">
                          <a:ln>
                            <a:noFill/>
                          </a:ln>
                          <a:solidFill>
                            <a:schemeClr val="tx1"/>
                          </a:solidFill>
                          <a:effectLst/>
                          <a:latin typeface="Calibri" pitchFamily="34" charset="0"/>
                          <a:ea typeface="宋体" charset="-122"/>
                        </a:rPr>
                        <a:t>万</a:t>
                      </a:r>
                      <a:endParaRPr kumimoji="0" lang="zh-CN" altLang="en-US" sz="1200" b="1" i="0" u="none" strike="noStrike" cap="none" normalizeH="0" baseline="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charset="-122"/>
                        </a:rPr>
                        <a:t>20</a:t>
                      </a:r>
                      <a:r>
                        <a:rPr kumimoji="0" lang="zh-CN" altLang="en-US" sz="1200" b="0" i="0" u="none" strike="noStrike" cap="none" normalizeH="0" baseline="0" smtClean="0">
                          <a:ln>
                            <a:noFill/>
                          </a:ln>
                          <a:solidFill>
                            <a:srgbClr val="000000"/>
                          </a:solidFill>
                          <a:effectLst/>
                          <a:latin typeface="Calibri" pitchFamily="34" charset="0"/>
                          <a:ea typeface="宋体" charset="-122"/>
                        </a:rPr>
                        <a:t>万</a:t>
                      </a:r>
                      <a:endParaRPr kumimoji="0" lang="zh-CN" altLang="en-US" sz="1200" b="0" i="0" u="none" strike="noStrike" cap="none" normalizeH="0" baseline="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2635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Calibri" pitchFamily="34" charset="0"/>
                          <a:ea typeface="宋体" charset="-122"/>
                        </a:rPr>
                        <a:t>10</a:t>
                      </a:r>
                      <a:r>
                        <a:rPr kumimoji="0" lang="zh-CN" altLang="en-US" sz="1200" b="1" i="0" u="none" strike="noStrike" cap="none" normalizeH="0" baseline="0" smtClean="0">
                          <a:ln>
                            <a:noFill/>
                          </a:ln>
                          <a:solidFill>
                            <a:schemeClr val="tx1"/>
                          </a:solidFill>
                          <a:effectLst/>
                          <a:latin typeface="Calibri" pitchFamily="34" charset="0"/>
                          <a:ea typeface="宋体" charset="-122"/>
                        </a:rPr>
                        <a:t>万以上</a:t>
                      </a:r>
                      <a:endParaRPr kumimoji="0" lang="zh-CN" altLang="en-US" sz="1200" b="1" i="0" u="none" strike="noStrike" cap="none" normalizeH="0" baseline="0" smtClean="0">
                        <a:ln>
                          <a:noFill/>
                        </a:ln>
                        <a:solidFill>
                          <a:schemeClr val="tx1"/>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charset="-122"/>
                        </a:rPr>
                        <a:t>35</a:t>
                      </a:r>
                      <a:r>
                        <a:rPr kumimoji="0" lang="zh-CN" altLang="en-US" sz="1200" b="0" i="0" u="none" strike="noStrike" cap="none" normalizeH="0" baseline="0" smtClean="0">
                          <a:ln>
                            <a:noFill/>
                          </a:ln>
                          <a:solidFill>
                            <a:srgbClr val="000000"/>
                          </a:solidFill>
                          <a:effectLst/>
                          <a:latin typeface="Calibri" pitchFamily="34" charset="0"/>
                          <a:ea typeface="宋体" charset="-122"/>
                        </a:rPr>
                        <a:t>万</a:t>
                      </a:r>
                      <a:endParaRPr kumimoji="0" lang="zh-CN" altLang="en-US" sz="1200" b="0" i="0" u="none" strike="noStrike" cap="none" normalizeH="0" baseline="0" smtClean="0">
                        <a:ln>
                          <a:noFill/>
                        </a:ln>
                        <a:solidFill>
                          <a:srgbClr val="000000"/>
                        </a:solidFill>
                        <a:effectLst/>
                        <a:latin typeface="Times New Roman" pitchFamily="18" charset="0"/>
                        <a:ea typeface="宋体"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bl>
          </a:graphicData>
        </a:graphic>
      </p:graphicFrame>
      <p:sp>
        <p:nvSpPr>
          <p:cNvPr id="23609" name="TextBox 19"/>
          <p:cNvSpPr txBox="1">
            <a:spLocks noChangeArrowheads="1"/>
          </p:cNvSpPr>
          <p:nvPr/>
        </p:nvSpPr>
        <p:spPr bwMode="auto">
          <a:xfrm>
            <a:off x="4859338" y="4941888"/>
            <a:ext cx="3917950" cy="806450"/>
          </a:xfrm>
          <a:prstGeom prst="rect">
            <a:avLst/>
          </a:prstGeom>
          <a:noFill/>
          <a:ln w="9525">
            <a:noFill/>
            <a:miter lim="800000"/>
            <a:headEnd/>
            <a:tailEnd/>
          </a:ln>
        </p:spPr>
        <p:txBody>
          <a:bodyPr>
            <a:spAutoFit/>
          </a:bodyPr>
          <a:lstStyle/>
          <a:p>
            <a:pPr>
              <a:lnSpc>
                <a:spcPct val="150000"/>
              </a:lnSpc>
            </a:pPr>
            <a:r>
              <a:rPr lang="en-US" altLang="zh-CN" sz="1400" b="1">
                <a:latin typeface="微软雅黑"/>
                <a:ea typeface="微软雅黑"/>
                <a:cs typeface="微软雅黑"/>
              </a:rPr>
              <a:t>b. </a:t>
            </a:r>
            <a:r>
              <a:rPr lang="zh-CN" altLang="en-US" sz="1400" b="1">
                <a:latin typeface="微软雅黑"/>
                <a:ea typeface="微软雅黑"/>
                <a:cs typeface="微软雅黑"/>
              </a:rPr>
              <a:t>联通网内平台短信费用</a:t>
            </a:r>
            <a:endParaRPr lang="en-US" altLang="zh-CN" sz="1400" b="1">
              <a:latin typeface="微软雅黑"/>
              <a:ea typeface="微软雅黑"/>
              <a:cs typeface="微软雅黑"/>
            </a:endParaRPr>
          </a:p>
          <a:p>
            <a:pPr marL="266700" lvl="1"/>
            <a:r>
              <a:rPr lang="zh-CN" altLang="en-US" sz="1200" b="1">
                <a:latin typeface="微软雅黑"/>
                <a:ea typeface="微软雅黑"/>
                <a:cs typeface="微软雅黑"/>
              </a:rPr>
              <a:t>同企业短信标准资费</a:t>
            </a:r>
            <a:endParaRPr lang="en-US" altLang="zh-CN" sz="1200" b="1">
              <a:latin typeface="微软雅黑"/>
              <a:ea typeface="微软雅黑"/>
              <a:cs typeface="微软雅黑"/>
            </a:endParaRPr>
          </a:p>
          <a:p>
            <a:r>
              <a:rPr lang="en-US" altLang="zh-CN" sz="1400" b="1">
                <a:latin typeface="微软雅黑"/>
                <a:ea typeface="微软雅黑"/>
                <a:cs typeface="微软雅黑"/>
              </a:rPr>
              <a:t>c.  </a:t>
            </a:r>
            <a:r>
              <a:rPr lang="zh-CN" altLang="en-US" sz="1400" b="1">
                <a:latin typeface="微软雅黑"/>
                <a:ea typeface="微软雅黑"/>
                <a:cs typeface="微软雅黑"/>
              </a:rPr>
              <a:t>电话会议服务费用</a:t>
            </a:r>
            <a:endParaRPr lang="en-US" altLang="zh-CN" sz="1400" b="1">
              <a:latin typeface="微软雅黑"/>
              <a:ea typeface="微软雅黑"/>
              <a:cs typeface="微软雅黑"/>
            </a:endParaRPr>
          </a:p>
        </p:txBody>
      </p:sp>
      <p:sp>
        <p:nvSpPr>
          <p:cNvPr id="12"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信服务模式及资费</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
        <p:nvSpPr>
          <p:cNvPr id="13" name="TextBox 12"/>
          <p:cNvSpPr txBox="1"/>
          <p:nvPr/>
        </p:nvSpPr>
        <p:spPr>
          <a:xfrm>
            <a:off x="571472" y="5143512"/>
            <a:ext cx="3714776" cy="377411"/>
          </a:xfrm>
          <a:prstGeom prst="rect">
            <a:avLst/>
          </a:prstGeom>
          <a:noFill/>
        </p:spPr>
        <p:txBody>
          <a:bodyPr wrap="square" rtlCol="0">
            <a:spAutoFit/>
          </a:bodyPr>
          <a:lstStyle/>
          <a:p>
            <a:pPr>
              <a:lnSpc>
                <a:spcPct val="150000"/>
              </a:lnSpc>
            </a:pPr>
            <a:r>
              <a:rPr lang="zh-CN" altLang="en-US" sz="1400" b="1" dirty="0" smtClean="0">
                <a:latin typeface="微软雅黑"/>
                <a:ea typeface="微软雅黑"/>
                <a:cs typeface="微软雅黑"/>
              </a:rPr>
              <a:t>最小收费单位为</a:t>
            </a:r>
            <a:r>
              <a:rPr lang="en-US" altLang="zh-CN" sz="1400" b="1" dirty="0" smtClean="0">
                <a:latin typeface="微软雅黑"/>
                <a:ea typeface="微软雅黑"/>
                <a:cs typeface="微软雅黑"/>
              </a:rPr>
              <a:t>50</a:t>
            </a:r>
            <a:r>
              <a:rPr lang="zh-CN" altLang="en-US" sz="1400" b="1" dirty="0" smtClean="0">
                <a:latin typeface="微软雅黑"/>
                <a:ea typeface="微软雅黑"/>
                <a:cs typeface="微软雅黑"/>
              </a:rPr>
              <a:t>人档</a:t>
            </a:r>
            <a:endParaRPr lang="zh-CN" altLang="en-US" sz="1400" b="1" dirty="0">
              <a:latin typeface="微软雅黑"/>
              <a:ea typeface="微软雅黑"/>
              <a:cs typeface="微软雅黑"/>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3"/>
          <p:cNvPicPr>
            <a:picLocks noChangeAspect="1"/>
          </p:cNvPicPr>
          <p:nvPr/>
        </p:nvPicPr>
        <p:blipFill>
          <a:blip r:embed="rId3"/>
          <a:srcRect/>
          <a:stretch>
            <a:fillRect/>
          </a:stretch>
        </p:blipFill>
        <p:spPr bwMode="auto">
          <a:xfrm>
            <a:off x="7092950" y="60325"/>
            <a:ext cx="1943100" cy="1281113"/>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498475" y="-26988"/>
            <a:ext cx="1658938" cy="1584326"/>
          </a:xfrm>
          <a:prstGeom prst="rect">
            <a:avLst/>
          </a:prstGeom>
          <a:solidFill>
            <a:schemeClr val="bg1">
              <a:lumMod val="75000"/>
            </a:schemeClr>
          </a:solidFill>
          <a:ln>
            <a:noFill/>
          </a:ln>
          <a:effectLst/>
        </p:spPr>
      </p:pic>
      <p:sp>
        <p:nvSpPr>
          <p:cNvPr id="9" name="矩形 8"/>
          <p:cNvSpPr/>
          <p:nvPr/>
        </p:nvSpPr>
        <p:spPr>
          <a:xfrm>
            <a:off x="563563" y="-38100"/>
            <a:ext cx="1531937" cy="14843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effectLst>
                  <a:outerShdw blurRad="38100" dist="38100" dir="2700000" algn="tl">
                    <a:srgbClr val="000000">
                      <a:alpha val="43137"/>
                    </a:srgbClr>
                  </a:outerShdw>
                </a:effectLst>
                <a:latin typeface="微软雅黑" pitchFamily="34" charset="-122"/>
              </a:rPr>
              <a:t>目录</a:t>
            </a:r>
          </a:p>
        </p:txBody>
      </p:sp>
      <p:cxnSp>
        <p:nvCxnSpPr>
          <p:cNvPr id="17" name="直接连接符 16"/>
          <p:cNvCxnSpPr/>
          <p:nvPr/>
        </p:nvCxnSpPr>
        <p:spPr>
          <a:xfrm>
            <a:off x="2047875" y="2763465"/>
            <a:ext cx="5616575" cy="0"/>
          </a:xfrm>
          <a:prstGeom prst="line">
            <a:avLst/>
          </a:prstGeom>
        </p:spPr>
        <p:style>
          <a:lnRef idx="1">
            <a:schemeClr val="dk1"/>
          </a:lnRef>
          <a:fillRef idx="0">
            <a:schemeClr val="dk1"/>
          </a:fillRef>
          <a:effectRef idx="0">
            <a:schemeClr val="dk1"/>
          </a:effectRef>
          <a:fontRef idx="minor">
            <a:schemeClr val="tx1"/>
          </a:fontRef>
        </p:style>
      </p:cxnSp>
      <p:sp>
        <p:nvSpPr>
          <p:cNvPr id="18" name="文本框 47"/>
          <p:cNvSpPr txBox="1"/>
          <p:nvPr/>
        </p:nvSpPr>
        <p:spPr>
          <a:xfrm>
            <a:off x="2051050" y="2236415"/>
            <a:ext cx="2698175" cy="523220"/>
          </a:xfrm>
          <a:prstGeom prst="rect">
            <a:avLst/>
          </a:prstGeom>
          <a:noFill/>
        </p:spPr>
        <p:txBody>
          <a:bodyPr wrap="none">
            <a:spAutoFit/>
          </a:bodyPr>
          <a:lstStyle/>
          <a:p>
            <a:pPr>
              <a:defRPr/>
            </a:pPr>
            <a:r>
              <a:rPr lang="zh-CN" altLang="en-US" sz="2800" dirty="0" smtClean="0">
                <a:latin typeface="+mn-ea"/>
                <a:ea typeface="+mn-ea"/>
              </a:rPr>
              <a:t>蓝信的应用背景</a:t>
            </a:r>
            <a:endParaRPr lang="zh-CN" altLang="en-US" sz="2800" dirty="0">
              <a:latin typeface="+mn-ea"/>
              <a:ea typeface="+mn-ea"/>
            </a:endParaRPr>
          </a:p>
        </p:txBody>
      </p:sp>
      <p:cxnSp>
        <p:nvCxnSpPr>
          <p:cNvPr id="19" name="直接连接符 18"/>
          <p:cNvCxnSpPr/>
          <p:nvPr/>
        </p:nvCxnSpPr>
        <p:spPr>
          <a:xfrm>
            <a:off x="2047875" y="3392487"/>
            <a:ext cx="5616575" cy="0"/>
          </a:xfrm>
          <a:prstGeom prst="line">
            <a:avLst/>
          </a:prstGeom>
        </p:spPr>
        <p:style>
          <a:lnRef idx="1">
            <a:schemeClr val="dk1"/>
          </a:lnRef>
          <a:fillRef idx="0">
            <a:schemeClr val="dk1"/>
          </a:fillRef>
          <a:effectRef idx="0">
            <a:schemeClr val="dk1"/>
          </a:effectRef>
          <a:fontRef idx="minor">
            <a:schemeClr val="tx1"/>
          </a:fontRef>
        </p:style>
      </p:cxnSp>
      <p:sp>
        <p:nvSpPr>
          <p:cNvPr id="20" name="文本框 54"/>
          <p:cNvSpPr txBox="1"/>
          <p:nvPr/>
        </p:nvSpPr>
        <p:spPr>
          <a:xfrm>
            <a:off x="2047875" y="2884487"/>
            <a:ext cx="2339102" cy="523220"/>
          </a:xfrm>
          <a:prstGeom prst="rect">
            <a:avLst/>
          </a:prstGeom>
          <a:noFill/>
        </p:spPr>
        <p:txBody>
          <a:bodyPr wrap="none">
            <a:spAutoFit/>
          </a:bodyPr>
          <a:lstStyle/>
          <a:p>
            <a:pPr>
              <a:defRPr/>
            </a:pPr>
            <a:r>
              <a:rPr lang="zh-CN" altLang="en-US" sz="2800" dirty="0">
                <a:latin typeface="+mn-ea"/>
                <a:ea typeface="+mn-ea"/>
              </a:rPr>
              <a:t>蓝</a:t>
            </a:r>
            <a:r>
              <a:rPr lang="zh-CN" altLang="en-US" sz="2800" dirty="0" smtClean="0">
                <a:latin typeface="+mn-ea"/>
                <a:ea typeface="+mn-ea"/>
              </a:rPr>
              <a:t>信产品介绍</a:t>
            </a:r>
            <a:endParaRPr lang="zh-CN" altLang="en-US" sz="2800" dirty="0">
              <a:latin typeface="+mn-ea"/>
              <a:ea typeface="+mn-ea"/>
            </a:endParaRPr>
          </a:p>
        </p:txBody>
      </p:sp>
      <p:pic>
        <p:nvPicPr>
          <p:cNvPr id="21" name="图片 1"/>
          <p:cNvPicPr>
            <a:picLocks noChangeAspect="1"/>
          </p:cNvPicPr>
          <p:nvPr/>
        </p:nvPicPr>
        <p:blipFill>
          <a:blip r:embed="rId5"/>
          <a:srcRect/>
          <a:stretch>
            <a:fillRect/>
          </a:stretch>
        </p:blipFill>
        <p:spPr bwMode="auto">
          <a:xfrm>
            <a:off x="1403350" y="2376115"/>
            <a:ext cx="403225" cy="304800"/>
          </a:xfrm>
          <a:prstGeom prst="rect">
            <a:avLst/>
          </a:prstGeom>
          <a:noFill/>
          <a:ln w="9525">
            <a:noFill/>
            <a:miter lim="800000"/>
            <a:headEnd/>
            <a:tailEnd/>
          </a:ln>
        </p:spPr>
      </p:pic>
      <p:pic>
        <p:nvPicPr>
          <p:cNvPr id="25" name="图片 20"/>
          <p:cNvPicPr>
            <a:picLocks noChangeAspect="1"/>
          </p:cNvPicPr>
          <p:nvPr/>
        </p:nvPicPr>
        <p:blipFill>
          <a:blip r:embed="rId5"/>
          <a:srcRect/>
          <a:stretch>
            <a:fillRect/>
          </a:stretch>
        </p:blipFill>
        <p:spPr bwMode="auto">
          <a:xfrm>
            <a:off x="1403350" y="3038474"/>
            <a:ext cx="403225" cy="303213"/>
          </a:xfrm>
          <a:prstGeom prst="rect">
            <a:avLst/>
          </a:prstGeom>
          <a:noFill/>
          <a:ln w="9525">
            <a:noFill/>
            <a:miter lim="800000"/>
            <a:headEnd/>
            <a:tailEnd/>
          </a:ln>
        </p:spPr>
      </p:pic>
      <p:cxnSp>
        <p:nvCxnSpPr>
          <p:cNvPr id="26" name="直接连接符 25"/>
          <p:cNvCxnSpPr/>
          <p:nvPr/>
        </p:nvCxnSpPr>
        <p:spPr>
          <a:xfrm>
            <a:off x="2047875" y="4077072"/>
            <a:ext cx="5616575" cy="0"/>
          </a:xfrm>
          <a:prstGeom prst="line">
            <a:avLst/>
          </a:prstGeom>
        </p:spPr>
        <p:style>
          <a:lnRef idx="1">
            <a:schemeClr val="dk1"/>
          </a:lnRef>
          <a:fillRef idx="0">
            <a:schemeClr val="dk1"/>
          </a:fillRef>
          <a:effectRef idx="0">
            <a:schemeClr val="dk1"/>
          </a:effectRef>
          <a:fontRef idx="minor">
            <a:schemeClr val="tx1"/>
          </a:fontRef>
        </p:style>
      </p:cxnSp>
      <p:sp>
        <p:nvSpPr>
          <p:cNvPr id="27" name="文本框 14"/>
          <p:cNvSpPr txBox="1"/>
          <p:nvPr/>
        </p:nvSpPr>
        <p:spPr>
          <a:xfrm>
            <a:off x="2047875" y="3532559"/>
            <a:ext cx="3416320"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信服务模式及资费</a:t>
            </a:r>
            <a:endParaRPr lang="zh-CN" altLang="en-US" sz="2800" dirty="0">
              <a:latin typeface="微软雅黑" charset="-122"/>
              <a:ea typeface="微软雅黑" charset="-122"/>
            </a:endParaRPr>
          </a:p>
        </p:txBody>
      </p:sp>
      <p:pic>
        <p:nvPicPr>
          <p:cNvPr id="28" name="图片 15"/>
          <p:cNvPicPr>
            <a:picLocks noChangeAspect="1"/>
          </p:cNvPicPr>
          <p:nvPr/>
        </p:nvPicPr>
        <p:blipFill>
          <a:blip r:embed="rId5"/>
          <a:srcRect/>
          <a:stretch>
            <a:fillRect/>
          </a:stretch>
        </p:blipFill>
        <p:spPr bwMode="auto">
          <a:xfrm>
            <a:off x="1403350" y="3611934"/>
            <a:ext cx="403225" cy="304800"/>
          </a:xfrm>
          <a:prstGeom prst="rect">
            <a:avLst/>
          </a:prstGeom>
          <a:noFill/>
          <a:ln w="9525">
            <a:noFill/>
            <a:miter lim="800000"/>
            <a:headEnd/>
            <a:tailEnd/>
          </a:ln>
        </p:spPr>
      </p:pic>
      <p:cxnSp>
        <p:nvCxnSpPr>
          <p:cNvPr id="29" name="直接连接符 28"/>
          <p:cNvCxnSpPr/>
          <p:nvPr/>
        </p:nvCxnSpPr>
        <p:spPr>
          <a:xfrm>
            <a:off x="2048173" y="4758233"/>
            <a:ext cx="5616575" cy="0"/>
          </a:xfrm>
          <a:prstGeom prst="line">
            <a:avLst/>
          </a:prstGeom>
        </p:spPr>
        <p:style>
          <a:lnRef idx="1">
            <a:schemeClr val="dk1"/>
          </a:lnRef>
          <a:fillRef idx="0">
            <a:schemeClr val="dk1"/>
          </a:fillRef>
          <a:effectRef idx="0">
            <a:schemeClr val="dk1"/>
          </a:effectRef>
          <a:fontRef idx="minor">
            <a:schemeClr val="tx1"/>
          </a:fontRef>
        </p:style>
      </p:cxnSp>
      <p:sp>
        <p:nvSpPr>
          <p:cNvPr id="30" name="文本框 14"/>
          <p:cNvSpPr txBox="1"/>
          <p:nvPr/>
        </p:nvSpPr>
        <p:spPr>
          <a:xfrm>
            <a:off x="2048173" y="4213720"/>
            <a:ext cx="2339102" cy="523220"/>
          </a:xfrm>
          <a:prstGeom prst="rect">
            <a:avLst/>
          </a:prstGeom>
          <a:noFill/>
        </p:spPr>
        <p:txBody>
          <a:bodyPr wrap="none">
            <a:spAutoFit/>
          </a:bodyPr>
          <a:lstStyle/>
          <a:p>
            <a:r>
              <a:rPr lang="zh-CN" altLang="en-US" sz="2800" dirty="0">
                <a:solidFill>
                  <a:srgbClr val="FF0000"/>
                </a:solidFill>
                <a:latin typeface="微软雅黑" charset="-122"/>
                <a:ea typeface="微软雅黑" charset="-122"/>
              </a:rPr>
              <a:t>蓝</a:t>
            </a:r>
            <a:r>
              <a:rPr lang="zh-CN" altLang="en-US" sz="2800" dirty="0" smtClean="0">
                <a:solidFill>
                  <a:srgbClr val="FF0000"/>
                </a:solidFill>
                <a:latin typeface="微软雅黑" charset="-122"/>
                <a:ea typeface="微软雅黑" charset="-122"/>
              </a:rPr>
              <a:t>信</a:t>
            </a:r>
            <a:r>
              <a:rPr lang="zh-CN" altLang="en-US" sz="2800" dirty="0">
                <a:solidFill>
                  <a:srgbClr val="FF0000"/>
                </a:solidFill>
                <a:latin typeface="微软雅黑" charset="-122"/>
                <a:ea typeface="微软雅黑" charset="-122"/>
              </a:rPr>
              <a:t>开</a:t>
            </a:r>
            <a:r>
              <a:rPr lang="zh-CN" altLang="en-US" sz="2800" dirty="0" smtClean="0">
                <a:solidFill>
                  <a:srgbClr val="FF0000"/>
                </a:solidFill>
                <a:latin typeface="微软雅黑" charset="-122"/>
                <a:ea typeface="微软雅黑" charset="-122"/>
              </a:rPr>
              <a:t>通</a:t>
            </a:r>
            <a:r>
              <a:rPr lang="zh-CN" altLang="en-US" sz="2800" dirty="0" smtClean="0">
                <a:solidFill>
                  <a:srgbClr val="FF0000"/>
                </a:solidFill>
                <a:latin typeface="微软雅黑" charset="-122"/>
                <a:ea typeface="微软雅黑" charset="-122"/>
              </a:rPr>
              <a:t>流程</a:t>
            </a:r>
            <a:endParaRPr lang="zh-CN" altLang="en-US" sz="2800" dirty="0">
              <a:solidFill>
                <a:srgbClr val="FF0000"/>
              </a:solidFill>
              <a:latin typeface="微软雅黑" charset="-122"/>
              <a:ea typeface="微软雅黑" charset="-122"/>
            </a:endParaRPr>
          </a:p>
        </p:txBody>
      </p:sp>
      <p:pic>
        <p:nvPicPr>
          <p:cNvPr id="31" name="图片 15"/>
          <p:cNvPicPr>
            <a:picLocks noChangeAspect="1"/>
          </p:cNvPicPr>
          <p:nvPr/>
        </p:nvPicPr>
        <p:blipFill>
          <a:blip r:embed="rId5"/>
          <a:srcRect/>
          <a:stretch>
            <a:fillRect/>
          </a:stretch>
        </p:blipFill>
        <p:spPr bwMode="auto">
          <a:xfrm>
            <a:off x="1403648" y="4293095"/>
            <a:ext cx="403225" cy="304800"/>
          </a:xfrm>
          <a:prstGeom prst="rect">
            <a:avLst/>
          </a:prstGeom>
          <a:noFill/>
          <a:ln w="9525">
            <a:noFill/>
            <a:miter lim="800000"/>
            <a:headEnd/>
            <a:tailEnd/>
          </a:ln>
        </p:spPr>
      </p:pic>
      <p:cxnSp>
        <p:nvCxnSpPr>
          <p:cNvPr id="32" name="直接连接符 31"/>
          <p:cNvCxnSpPr/>
          <p:nvPr/>
        </p:nvCxnSpPr>
        <p:spPr>
          <a:xfrm>
            <a:off x="2048173" y="5445224"/>
            <a:ext cx="5616575" cy="0"/>
          </a:xfrm>
          <a:prstGeom prst="line">
            <a:avLst/>
          </a:prstGeom>
        </p:spPr>
        <p:style>
          <a:lnRef idx="1">
            <a:schemeClr val="dk1"/>
          </a:lnRef>
          <a:fillRef idx="0">
            <a:schemeClr val="dk1"/>
          </a:fillRef>
          <a:effectRef idx="0">
            <a:schemeClr val="dk1"/>
          </a:effectRef>
          <a:fontRef idx="minor">
            <a:schemeClr val="tx1"/>
          </a:fontRef>
        </p:style>
      </p:cxnSp>
      <p:sp>
        <p:nvSpPr>
          <p:cNvPr id="33" name="文本框 14"/>
          <p:cNvSpPr txBox="1"/>
          <p:nvPr/>
        </p:nvSpPr>
        <p:spPr>
          <a:xfrm>
            <a:off x="2048173" y="4900711"/>
            <a:ext cx="3775393"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信客户应用案例分享</a:t>
            </a:r>
            <a:endParaRPr lang="zh-CN" altLang="en-US" sz="2800" dirty="0">
              <a:latin typeface="微软雅黑" charset="-122"/>
              <a:ea typeface="微软雅黑" charset="-122"/>
            </a:endParaRPr>
          </a:p>
        </p:txBody>
      </p:sp>
      <p:pic>
        <p:nvPicPr>
          <p:cNvPr id="34" name="图片 15"/>
          <p:cNvPicPr>
            <a:picLocks noChangeAspect="1"/>
          </p:cNvPicPr>
          <p:nvPr/>
        </p:nvPicPr>
        <p:blipFill>
          <a:blip r:embed="rId5"/>
          <a:srcRect/>
          <a:stretch>
            <a:fillRect/>
          </a:stretch>
        </p:blipFill>
        <p:spPr bwMode="auto">
          <a:xfrm>
            <a:off x="1403648" y="4980086"/>
            <a:ext cx="403225" cy="304800"/>
          </a:xfrm>
          <a:prstGeom prst="rect">
            <a:avLst/>
          </a:prstGeom>
          <a:noFill/>
          <a:ln w="9525">
            <a:noFill/>
            <a:miter lim="800000"/>
            <a:headEnd/>
            <a:tailEnd/>
          </a:ln>
        </p:spPr>
      </p:pic>
    </p:spTree>
    <p:extLst>
      <p:ext uri="{BB962C8B-B14F-4D97-AF65-F5344CB8AC3E}">
        <p14:creationId xmlns:p14="http://schemas.microsoft.com/office/powerpoint/2010/main" xmlns="" val="2336513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信服务开通流程</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
        <p:nvSpPr>
          <p:cNvPr id="4" name="TextBox 3"/>
          <p:cNvSpPr txBox="1"/>
          <p:nvPr/>
        </p:nvSpPr>
        <p:spPr>
          <a:xfrm>
            <a:off x="683568" y="5471931"/>
            <a:ext cx="7512095" cy="369332"/>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altLang="zh-CN" dirty="0" smtClean="0">
              <a:latin typeface="微软雅黑" panose="020B0503020204020204" pitchFamily="34" charset="-122"/>
              <a:ea typeface="微软雅黑" panose="020B0503020204020204" pitchFamily="34" charset="-122"/>
            </a:endParaRPr>
          </a:p>
        </p:txBody>
      </p:sp>
      <p:graphicFrame>
        <p:nvGraphicFramePr>
          <p:cNvPr id="5" name="图示 4"/>
          <p:cNvGraphicFramePr/>
          <p:nvPr>
            <p:extLst>
              <p:ext uri="{D42A27DB-BD31-4B8C-83A1-F6EECF244321}">
                <p14:modId xmlns:p14="http://schemas.microsoft.com/office/powerpoint/2010/main" xmlns="" val="2458937685"/>
              </p:ext>
            </p:extLst>
          </p:nvPr>
        </p:nvGraphicFramePr>
        <p:xfrm>
          <a:off x="323528" y="1628800"/>
          <a:ext cx="8424936"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圆角矩形 5"/>
          <p:cNvSpPr/>
          <p:nvPr/>
        </p:nvSpPr>
        <p:spPr>
          <a:xfrm>
            <a:off x="858985" y="4509120"/>
            <a:ext cx="7385423" cy="194421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省分公司业务支撑：郑直，</a:t>
            </a:r>
            <a:r>
              <a:rPr lang="en-US" altLang="zh-CN" sz="1600" dirty="0" smtClean="0">
                <a:latin typeface="微软雅黑" panose="020B0503020204020204" pitchFamily="34" charset="-122"/>
                <a:ea typeface="微软雅黑" panose="020B0503020204020204" pitchFamily="34" charset="-122"/>
              </a:rPr>
              <a:t>15693100376</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09312128354</a:t>
            </a:r>
            <a:endParaRPr lang="en-US" altLang="zh-CN" sz="1600" dirty="0">
              <a:latin typeface="微软雅黑" panose="020B0503020204020204" pitchFamily="34" charset="-122"/>
              <a:ea typeface="微软雅黑" panose="020B0503020204020204" pitchFamily="34" charset="-122"/>
            </a:endParaRPr>
          </a:p>
          <a:p>
            <a:endParaRPr lang="en-US" altLang="zh-CN" dirty="0" smtClean="0"/>
          </a:p>
          <a:p>
            <a:r>
              <a:rPr lang="zh-CN" altLang="en-US" sz="1600" b="1" dirty="0">
                <a:latin typeface="微软雅黑" panose="020B0503020204020204" pitchFamily="34" charset="-122"/>
                <a:ea typeface="微软雅黑" panose="020B0503020204020204" pitchFamily="34" charset="-122"/>
              </a:rPr>
              <a:t>客户试用申请事项</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期限：</a:t>
            </a:r>
            <a:r>
              <a:rPr lang="en-US" altLang="zh-CN" sz="1600" dirty="0">
                <a:latin typeface="微软雅黑" panose="020B0503020204020204" pitchFamily="34" charset="-122"/>
                <a:ea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rPr>
              <a:t>个</a:t>
            </a:r>
            <a:r>
              <a:rPr lang="zh-CN" altLang="en-US" sz="1600" dirty="0" smtClean="0">
                <a:latin typeface="微软雅黑" panose="020B0503020204020204" pitchFamily="34" charset="-122"/>
                <a:ea typeface="微软雅黑" panose="020B0503020204020204" pitchFamily="34" charset="-122"/>
              </a:rPr>
              <a:t>月</a:t>
            </a:r>
            <a:endParaRPr lang="en-US"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条件</a:t>
            </a:r>
            <a:r>
              <a:rPr lang="zh-CN" altLang="en-US" sz="1600" dirty="0" smtClean="0">
                <a:latin typeface="微软雅黑" panose="020B0503020204020204" pitchFamily="34" charset="-122"/>
                <a:ea typeface="微软雅黑" panose="020B0503020204020204" pitchFamily="34" charset="-122"/>
              </a:rPr>
              <a:t>：建议通讯录人数在</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人以上；一级分支（部门）在</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个以</a:t>
            </a:r>
            <a:r>
              <a:rPr lang="zh-CN" altLang="en-US" sz="1600" dirty="0" smtClean="0">
                <a:latin typeface="微软雅黑" panose="020B0503020204020204" pitchFamily="34" charset="-122"/>
                <a:ea typeface="微软雅黑" panose="020B0503020204020204" pitchFamily="34" charset="-122"/>
              </a:rPr>
              <a:t>上</a:t>
            </a: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34472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3"/>
          <p:cNvPicPr>
            <a:picLocks noChangeAspect="1"/>
          </p:cNvPicPr>
          <p:nvPr/>
        </p:nvPicPr>
        <p:blipFill>
          <a:blip r:embed="rId3"/>
          <a:srcRect/>
          <a:stretch>
            <a:fillRect/>
          </a:stretch>
        </p:blipFill>
        <p:spPr bwMode="auto">
          <a:xfrm>
            <a:off x="7092950" y="60325"/>
            <a:ext cx="1943100" cy="1281113"/>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498475" y="-26988"/>
            <a:ext cx="1658938" cy="1584326"/>
          </a:xfrm>
          <a:prstGeom prst="rect">
            <a:avLst/>
          </a:prstGeom>
          <a:solidFill>
            <a:schemeClr val="bg1">
              <a:lumMod val="75000"/>
            </a:schemeClr>
          </a:solidFill>
          <a:ln>
            <a:noFill/>
          </a:ln>
          <a:effectLst/>
        </p:spPr>
      </p:pic>
      <p:sp>
        <p:nvSpPr>
          <p:cNvPr id="9" name="矩形 8"/>
          <p:cNvSpPr/>
          <p:nvPr/>
        </p:nvSpPr>
        <p:spPr>
          <a:xfrm>
            <a:off x="563563" y="-38100"/>
            <a:ext cx="1531937" cy="14843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effectLst>
                  <a:outerShdw blurRad="38100" dist="38100" dir="2700000" algn="tl">
                    <a:srgbClr val="000000">
                      <a:alpha val="43137"/>
                    </a:srgbClr>
                  </a:outerShdw>
                </a:effectLst>
                <a:latin typeface="微软雅黑" pitchFamily="34" charset="-122"/>
              </a:rPr>
              <a:t>目录</a:t>
            </a:r>
          </a:p>
        </p:txBody>
      </p:sp>
      <p:cxnSp>
        <p:nvCxnSpPr>
          <p:cNvPr id="17" name="直接连接符 16"/>
          <p:cNvCxnSpPr/>
          <p:nvPr/>
        </p:nvCxnSpPr>
        <p:spPr>
          <a:xfrm>
            <a:off x="2047875" y="2763465"/>
            <a:ext cx="5616575" cy="0"/>
          </a:xfrm>
          <a:prstGeom prst="line">
            <a:avLst/>
          </a:prstGeom>
        </p:spPr>
        <p:style>
          <a:lnRef idx="1">
            <a:schemeClr val="dk1"/>
          </a:lnRef>
          <a:fillRef idx="0">
            <a:schemeClr val="dk1"/>
          </a:fillRef>
          <a:effectRef idx="0">
            <a:schemeClr val="dk1"/>
          </a:effectRef>
          <a:fontRef idx="minor">
            <a:schemeClr val="tx1"/>
          </a:fontRef>
        </p:style>
      </p:cxnSp>
      <p:sp>
        <p:nvSpPr>
          <p:cNvPr id="18" name="文本框 47"/>
          <p:cNvSpPr txBox="1"/>
          <p:nvPr/>
        </p:nvSpPr>
        <p:spPr>
          <a:xfrm>
            <a:off x="2051050" y="2236415"/>
            <a:ext cx="2698175" cy="523220"/>
          </a:xfrm>
          <a:prstGeom prst="rect">
            <a:avLst/>
          </a:prstGeom>
          <a:noFill/>
        </p:spPr>
        <p:txBody>
          <a:bodyPr wrap="none">
            <a:spAutoFit/>
          </a:bodyPr>
          <a:lstStyle/>
          <a:p>
            <a:pPr>
              <a:defRPr/>
            </a:pPr>
            <a:r>
              <a:rPr lang="zh-CN" altLang="en-US" sz="2800" dirty="0" smtClean="0">
                <a:latin typeface="+mn-ea"/>
                <a:ea typeface="+mn-ea"/>
              </a:rPr>
              <a:t>蓝信的应用背景</a:t>
            </a:r>
            <a:endParaRPr lang="zh-CN" altLang="en-US" sz="2800" dirty="0">
              <a:latin typeface="+mn-ea"/>
              <a:ea typeface="+mn-ea"/>
            </a:endParaRPr>
          </a:p>
        </p:txBody>
      </p:sp>
      <p:cxnSp>
        <p:nvCxnSpPr>
          <p:cNvPr id="19" name="直接连接符 18"/>
          <p:cNvCxnSpPr/>
          <p:nvPr/>
        </p:nvCxnSpPr>
        <p:spPr>
          <a:xfrm>
            <a:off x="2047875" y="3392487"/>
            <a:ext cx="5616575" cy="0"/>
          </a:xfrm>
          <a:prstGeom prst="line">
            <a:avLst/>
          </a:prstGeom>
        </p:spPr>
        <p:style>
          <a:lnRef idx="1">
            <a:schemeClr val="dk1"/>
          </a:lnRef>
          <a:fillRef idx="0">
            <a:schemeClr val="dk1"/>
          </a:fillRef>
          <a:effectRef idx="0">
            <a:schemeClr val="dk1"/>
          </a:effectRef>
          <a:fontRef idx="minor">
            <a:schemeClr val="tx1"/>
          </a:fontRef>
        </p:style>
      </p:cxnSp>
      <p:sp>
        <p:nvSpPr>
          <p:cNvPr id="20" name="文本框 54"/>
          <p:cNvSpPr txBox="1"/>
          <p:nvPr/>
        </p:nvSpPr>
        <p:spPr>
          <a:xfrm>
            <a:off x="2047875" y="2884487"/>
            <a:ext cx="2339102" cy="523220"/>
          </a:xfrm>
          <a:prstGeom prst="rect">
            <a:avLst/>
          </a:prstGeom>
          <a:noFill/>
        </p:spPr>
        <p:txBody>
          <a:bodyPr wrap="none">
            <a:spAutoFit/>
          </a:bodyPr>
          <a:lstStyle/>
          <a:p>
            <a:pPr>
              <a:defRPr/>
            </a:pPr>
            <a:r>
              <a:rPr lang="zh-CN" altLang="en-US" sz="2800" dirty="0">
                <a:latin typeface="+mn-ea"/>
                <a:ea typeface="+mn-ea"/>
              </a:rPr>
              <a:t>蓝</a:t>
            </a:r>
            <a:r>
              <a:rPr lang="zh-CN" altLang="en-US" sz="2800" dirty="0" smtClean="0">
                <a:latin typeface="+mn-ea"/>
                <a:ea typeface="+mn-ea"/>
              </a:rPr>
              <a:t>信产品介绍</a:t>
            </a:r>
            <a:endParaRPr lang="zh-CN" altLang="en-US" sz="2800" dirty="0">
              <a:latin typeface="+mn-ea"/>
              <a:ea typeface="+mn-ea"/>
            </a:endParaRPr>
          </a:p>
        </p:txBody>
      </p:sp>
      <p:pic>
        <p:nvPicPr>
          <p:cNvPr id="21" name="图片 1"/>
          <p:cNvPicPr>
            <a:picLocks noChangeAspect="1"/>
          </p:cNvPicPr>
          <p:nvPr/>
        </p:nvPicPr>
        <p:blipFill>
          <a:blip r:embed="rId5"/>
          <a:srcRect/>
          <a:stretch>
            <a:fillRect/>
          </a:stretch>
        </p:blipFill>
        <p:spPr bwMode="auto">
          <a:xfrm>
            <a:off x="1403350" y="2376115"/>
            <a:ext cx="403225" cy="304800"/>
          </a:xfrm>
          <a:prstGeom prst="rect">
            <a:avLst/>
          </a:prstGeom>
          <a:noFill/>
          <a:ln w="9525">
            <a:noFill/>
            <a:miter lim="800000"/>
            <a:headEnd/>
            <a:tailEnd/>
          </a:ln>
        </p:spPr>
      </p:pic>
      <p:pic>
        <p:nvPicPr>
          <p:cNvPr id="25" name="图片 20"/>
          <p:cNvPicPr>
            <a:picLocks noChangeAspect="1"/>
          </p:cNvPicPr>
          <p:nvPr/>
        </p:nvPicPr>
        <p:blipFill>
          <a:blip r:embed="rId5"/>
          <a:srcRect/>
          <a:stretch>
            <a:fillRect/>
          </a:stretch>
        </p:blipFill>
        <p:spPr bwMode="auto">
          <a:xfrm>
            <a:off x="1403350" y="3038474"/>
            <a:ext cx="403225" cy="303213"/>
          </a:xfrm>
          <a:prstGeom prst="rect">
            <a:avLst/>
          </a:prstGeom>
          <a:noFill/>
          <a:ln w="9525">
            <a:noFill/>
            <a:miter lim="800000"/>
            <a:headEnd/>
            <a:tailEnd/>
          </a:ln>
        </p:spPr>
      </p:pic>
      <p:cxnSp>
        <p:nvCxnSpPr>
          <p:cNvPr id="26" name="直接连接符 25"/>
          <p:cNvCxnSpPr/>
          <p:nvPr/>
        </p:nvCxnSpPr>
        <p:spPr>
          <a:xfrm>
            <a:off x="2047875" y="4077072"/>
            <a:ext cx="5616575" cy="0"/>
          </a:xfrm>
          <a:prstGeom prst="line">
            <a:avLst/>
          </a:prstGeom>
        </p:spPr>
        <p:style>
          <a:lnRef idx="1">
            <a:schemeClr val="dk1"/>
          </a:lnRef>
          <a:fillRef idx="0">
            <a:schemeClr val="dk1"/>
          </a:fillRef>
          <a:effectRef idx="0">
            <a:schemeClr val="dk1"/>
          </a:effectRef>
          <a:fontRef idx="minor">
            <a:schemeClr val="tx1"/>
          </a:fontRef>
        </p:style>
      </p:cxnSp>
      <p:sp>
        <p:nvSpPr>
          <p:cNvPr id="27" name="文本框 14"/>
          <p:cNvSpPr txBox="1"/>
          <p:nvPr/>
        </p:nvSpPr>
        <p:spPr>
          <a:xfrm>
            <a:off x="2047875" y="3532559"/>
            <a:ext cx="3416320"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信服务模式及资费</a:t>
            </a:r>
            <a:endParaRPr lang="zh-CN" altLang="en-US" sz="2800" dirty="0">
              <a:latin typeface="微软雅黑" charset="-122"/>
              <a:ea typeface="微软雅黑" charset="-122"/>
            </a:endParaRPr>
          </a:p>
        </p:txBody>
      </p:sp>
      <p:pic>
        <p:nvPicPr>
          <p:cNvPr id="28" name="图片 15"/>
          <p:cNvPicPr>
            <a:picLocks noChangeAspect="1"/>
          </p:cNvPicPr>
          <p:nvPr/>
        </p:nvPicPr>
        <p:blipFill>
          <a:blip r:embed="rId5"/>
          <a:srcRect/>
          <a:stretch>
            <a:fillRect/>
          </a:stretch>
        </p:blipFill>
        <p:spPr bwMode="auto">
          <a:xfrm>
            <a:off x="1403350" y="3611934"/>
            <a:ext cx="403225" cy="304800"/>
          </a:xfrm>
          <a:prstGeom prst="rect">
            <a:avLst/>
          </a:prstGeom>
          <a:noFill/>
          <a:ln w="9525">
            <a:noFill/>
            <a:miter lim="800000"/>
            <a:headEnd/>
            <a:tailEnd/>
          </a:ln>
        </p:spPr>
      </p:pic>
      <p:cxnSp>
        <p:nvCxnSpPr>
          <p:cNvPr id="29" name="直接连接符 28"/>
          <p:cNvCxnSpPr/>
          <p:nvPr/>
        </p:nvCxnSpPr>
        <p:spPr>
          <a:xfrm>
            <a:off x="2048173" y="4758233"/>
            <a:ext cx="5616575" cy="0"/>
          </a:xfrm>
          <a:prstGeom prst="line">
            <a:avLst/>
          </a:prstGeom>
        </p:spPr>
        <p:style>
          <a:lnRef idx="1">
            <a:schemeClr val="dk1"/>
          </a:lnRef>
          <a:fillRef idx="0">
            <a:schemeClr val="dk1"/>
          </a:fillRef>
          <a:effectRef idx="0">
            <a:schemeClr val="dk1"/>
          </a:effectRef>
          <a:fontRef idx="minor">
            <a:schemeClr val="tx1"/>
          </a:fontRef>
        </p:style>
      </p:cxnSp>
      <p:sp>
        <p:nvSpPr>
          <p:cNvPr id="30" name="文本框 14"/>
          <p:cNvSpPr txBox="1"/>
          <p:nvPr/>
        </p:nvSpPr>
        <p:spPr>
          <a:xfrm>
            <a:off x="2048173" y="4213720"/>
            <a:ext cx="2339102"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a:t>
            </a:r>
            <a:r>
              <a:rPr lang="zh-CN" altLang="en-US" sz="2800" dirty="0">
                <a:latin typeface="微软雅黑" charset="-122"/>
                <a:ea typeface="微软雅黑" charset="-122"/>
              </a:rPr>
              <a:t>开</a:t>
            </a:r>
            <a:r>
              <a:rPr lang="zh-CN" altLang="en-US" sz="2800" dirty="0" smtClean="0">
                <a:latin typeface="微软雅黑" charset="-122"/>
                <a:ea typeface="微软雅黑" charset="-122"/>
              </a:rPr>
              <a:t>通</a:t>
            </a:r>
            <a:r>
              <a:rPr lang="zh-CN" altLang="en-US" sz="2800" dirty="0" smtClean="0">
                <a:latin typeface="微软雅黑" charset="-122"/>
                <a:ea typeface="微软雅黑" charset="-122"/>
              </a:rPr>
              <a:t>流程</a:t>
            </a:r>
            <a:endParaRPr lang="zh-CN" altLang="en-US" sz="2800" dirty="0">
              <a:latin typeface="微软雅黑" charset="-122"/>
              <a:ea typeface="微软雅黑" charset="-122"/>
            </a:endParaRPr>
          </a:p>
        </p:txBody>
      </p:sp>
      <p:pic>
        <p:nvPicPr>
          <p:cNvPr id="31" name="图片 15"/>
          <p:cNvPicPr>
            <a:picLocks noChangeAspect="1"/>
          </p:cNvPicPr>
          <p:nvPr/>
        </p:nvPicPr>
        <p:blipFill>
          <a:blip r:embed="rId5"/>
          <a:srcRect/>
          <a:stretch>
            <a:fillRect/>
          </a:stretch>
        </p:blipFill>
        <p:spPr bwMode="auto">
          <a:xfrm>
            <a:off x="1403648" y="4293095"/>
            <a:ext cx="403225" cy="304800"/>
          </a:xfrm>
          <a:prstGeom prst="rect">
            <a:avLst/>
          </a:prstGeom>
          <a:noFill/>
          <a:ln w="9525">
            <a:noFill/>
            <a:miter lim="800000"/>
            <a:headEnd/>
            <a:tailEnd/>
          </a:ln>
        </p:spPr>
      </p:pic>
      <p:cxnSp>
        <p:nvCxnSpPr>
          <p:cNvPr id="32" name="直接连接符 31"/>
          <p:cNvCxnSpPr/>
          <p:nvPr/>
        </p:nvCxnSpPr>
        <p:spPr>
          <a:xfrm>
            <a:off x="2048173" y="5445224"/>
            <a:ext cx="5616575" cy="0"/>
          </a:xfrm>
          <a:prstGeom prst="line">
            <a:avLst/>
          </a:prstGeom>
        </p:spPr>
        <p:style>
          <a:lnRef idx="1">
            <a:schemeClr val="dk1"/>
          </a:lnRef>
          <a:fillRef idx="0">
            <a:schemeClr val="dk1"/>
          </a:fillRef>
          <a:effectRef idx="0">
            <a:schemeClr val="dk1"/>
          </a:effectRef>
          <a:fontRef idx="minor">
            <a:schemeClr val="tx1"/>
          </a:fontRef>
        </p:style>
      </p:cxnSp>
      <p:sp>
        <p:nvSpPr>
          <p:cNvPr id="33" name="文本框 14"/>
          <p:cNvSpPr txBox="1"/>
          <p:nvPr/>
        </p:nvSpPr>
        <p:spPr>
          <a:xfrm>
            <a:off x="2048173" y="4900711"/>
            <a:ext cx="3775393" cy="523220"/>
          </a:xfrm>
          <a:prstGeom prst="rect">
            <a:avLst/>
          </a:prstGeom>
          <a:noFill/>
        </p:spPr>
        <p:txBody>
          <a:bodyPr wrap="none">
            <a:spAutoFit/>
          </a:bodyPr>
          <a:lstStyle/>
          <a:p>
            <a:r>
              <a:rPr lang="zh-CN" altLang="en-US" sz="2800" dirty="0">
                <a:solidFill>
                  <a:srgbClr val="FF0000"/>
                </a:solidFill>
                <a:latin typeface="微软雅黑" charset="-122"/>
                <a:ea typeface="微软雅黑" charset="-122"/>
              </a:rPr>
              <a:t>蓝</a:t>
            </a:r>
            <a:r>
              <a:rPr lang="zh-CN" altLang="en-US" sz="2800" dirty="0" smtClean="0">
                <a:solidFill>
                  <a:srgbClr val="FF0000"/>
                </a:solidFill>
                <a:latin typeface="微软雅黑" charset="-122"/>
                <a:ea typeface="微软雅黑" charset="-122"/>
              </a:rPr>
              <a:t>信客户应用案例分享</a:t>
            </a:r>
            <a:endParaRPr lang="zh-CN" altLang="en-US" sz="2800" dirty="0">
              <a:solidFill>
                <a:srgbClr val="FF0000"/>
              </a:solidFill>
              <a:latin typeface="微软雅黑" charset="-122"/>
              <a:ea typeface="微软雅黑" charset="-122"/>
            </a:endParaRPr>
          </a:p>
        </p:txBody>
      </p:sp>
      <p:pic>
        <p:nvPicPr>
          <p:cNvPr id="34" name="图片 15"/>
          <p:cNvPicPr>
            <a:picLocks noChangeAspect="1"/>
          </p:cNvPicPr>
          <p:nvPr/>
        </p:nvPicPr>
        <p:blipFill>
          <a:blip r:embed="rId5"/>
          <a:srcRect/>
          <a:stretch>
            <a:fillRect/>
          </a:stretch>
        </p:blipFill>
        <p:spPr bwMode="auto">
          <a:xfrm>
            <a:off x="1403648" y="4980086"/>
            <a:ext cx="403225" cy="304800"/>
          </a:xfrm>
          <a:prstGeom prst="rect">
            <a:avLst/>
          </a:prstGeom>
          <a:noFill/>
          <a:ln w="9525">
            <a:noFill/>
            <a:miter lim="800000"/>
            <a:headEnd/>
            <a:tailEnd/>
          </a:ln>
        </p:spPr>
      </p:pic>
    </p:spTree>
    <p:extLst>
      <p:ext uri="{BB962C8B-B14F-4D97-AF65-F5344CB8AC3E}">
        <p14:creationId xmlns:p14="http://schemas.microsoft.com/office/powerpoint/2010/main" xmlns="" val="2889261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信客户应用案例</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分享</a:t>
            </a:r>
            <a:endParaRPr lang="zh-CN" altLang="zh-CN" sz="1200" dirty="0" smtClean="0">
              <a:solidFill>
                <a:schemeClr val="tx1"/>
              </a:solidFill>
              <a:latin typeface="微软雅黑" pitchFamily="34" charset="-122"/>
              <a:ea typeface="微软雅黑" pitchFamily="34" charset="-122"/>
              <a:cs typeface="Helvetica"/>
              <a:sym typeface="Helvetica"/>
            </a:endParaRPr>
          </a:p>
        </p:txBody>
      </p:sp>
      <p:pic>
        <p:nvPicPr>
          <p:cNvPr id="4" name="Picture 3" descr="C:\Users\vivianting\Desktop\12341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8867" y="1412776"/>
            <a:ext cx="1819437" cy="1260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4716016" y="2996952"/>
            <a:ext cx="3992533" cy="3431709"/>
          </a:xfrm>
          <a:prstGeom prst="rect">
            <a:avLst/>
          </a:prstGeom>
          <a:noFill/>
        </p:spPr>
        <p:txBody>
          <a:bodyPr wrap="square">
            <a:spAutoFit/>
          </a:bodyPr>
          <a:lstStyle/>
          <a:p>
            <a:pPr>
              <a:lnSpc>
                <a:spcPct val="150000"/>
              </a:lnSpc>
              <a:spcAft>
                <a:spcPts val="600"/>
              </a:spcAft>
              <a:defRPr/>
            </a:pPr>
            <a:r>
              <a:rPr lang="zh-CN" altLang="en-US" sz="2000" b="1" dirty="0" smtClean="0">
                <a:solidFill>
                  <a:srgbClr val="345088"/>
                </a:solidFill>
                <a:latin typeface="微软雅黑"/>
                <a:ea typeface="微软雅黑"/>
                <a:cs typeface="微软雅黑"/>
              </a:rPr>
              <a:t>典型应用（全国集客部</a:t>
            </a:r>
            <a:r>
              <a:rPr lang="en-US" altLang="zh-CN" sz="2000" b="1" dirty="0" smtClean="0">
                <a:solidFill>
                  <a:srgbClr val="345088"/>
                </a:solidFill>
                <a:latin typeface="微软雅黑"/>
                <a:ea typeface="微软雅黑"/>
                <a:cs typeface="微软雅黑"/>
              </a:rPr>
              <a:t>3.9</a:t>
            </a:r>
            <a:r>
              <a:rPr lang="zh-CN" altLang="en-US" sz="2000" b="1" dirty="0" smtClean="0">
                <a:solidFill>
                  <a:srgbClr val="345088"/>
                </a:solidFill>
                <a:latin typeface="微软雅黑"/>
                <a:ea typeface="微软雅黑"/>
                <a:cs typeface="微软雅黑"/>
              </a:rPr>
              <a:t>万用户）</a:t>
            </a:r>
            <a:endParaRPr lang="en-US" altLang="zh-CN" sz="2000" b="1" dirty="0" smtClean="0">
              <a:solidFill>
                <a:srgbClr val="345088"/>
              </a:solidFill>
              <a:latin typeface="微软雅黑"/>
              <a:ea typeface="微软雅黑"/>
              <a:cs typeface="微软雅黑"/>
            </a:endParaRPr>
          </a:p>
          <a:p>
            <a:pPr>
              <a:lnSpc>
                <a:spcPct val="150000"/>
              </a:lnSpc>
              <a:spcAft>
                <a:spcPts val="600"/>
              </a:spcAft>
              <a:defRPr/>
            </a:pPr>
            <a:r>
              <a:rPr lang="en-US" altLang="zh-CN" dirty="0">
                <a:solidFill>
                  <a:srgbClr val="637EC0"/>
                </a:solidFill>
                <a:latin typeface="微软雅黑"/>
                <a:ea typeface="微软雅黑"/>
                <a:cs typeface="微软雅黑"/>
              </a:rPr>
              <a:t>1</a:t>
            </a:r>
            <a:r>
              <a:rPr lang="en-US" altLang="zh-CN" dirty="0" smtClean="0">
                <a:solidFill>
                  <a:srgbClr val="637EC0"/>
                </a:solidFill>
                <a:latin typeface="微软雅黑"/>
                <a:ea typeface="微软雅黑"/>
                <a:cs typeface="微软雅黑"/>
              </a:rPr>
              <a:t>.</a:t>
            </a:r>
            <a:r>
              <a:rPr lang="zh-CN" altLang="en-US" dirty="0" smtClean="0">
                <a:solidFill>
                  <a:srgbClr val="637EC0"/>
                </a:solidFill>
                <a:latin typeface="微软雅黑"/>
                <a:ea typeface="微软雅黑"/>
                <a:cs typeface="微软雅黑"/>
              </a:rPr>
              <a:t>移动端企业</a:t>
            </a:r>
            <a:r>
              <a:rPr lang="zh-CN" altLang="en-US" dirty="0">
                <a:solidFill>
                  <a:srgbClr val="637EC0"/>
                </a:solidFill>
                <a:latin typeface="微软雅黑"/>
                <a:ea typeface="微软雅黑"/>
                <a:cs typeface="微软雅黑"/>
              </a:rPr>
              <a:t>通讯录</a:t>
            </a:r>
            <a:endParaRPr lang="en-US" altLang="zh-CN" dirty="0">
              <a:solidFill>
                <a:srgbClr val="637EC0"/>
              </a:solidFill>
              <a:latin typeface="微软雅黑"/>
              <a:ea typeface="微软雅黑"/>
              <a:cs typeface="微软雅黑"/>
            </a:endParaRPr>
          </a:p>
          <a:p>
            <a:pPr>
              <a:lnSpc>
                <a:spcPct val="150000"/>
              </a:lnSpc>
              <a:spcAft>
                <a:spcPts val="600"/>
              </a:spcAft>
              <a:defRPr/>
            </a:pPr>
            <a:r>
              <a:rPr lang="en-US" altLang="zh-CN" dirty="0" smtClean="0">
                <a:solidFill>
                  <a:srgbClr val="637EC0"/>
                </a:solidFill>
                <a:latin typeface="微软雅黑"/>
                <a:ea typeface="微软雅黑"/>
                <a:cs typeface="微软雅黑"/>
              </a:rPr>
              <a:t>2.</a:t>
            </a:r>
            <a:r>
              <a:rPr lang="zh-CN" altLang="en-US" dirty="0" smtClean="0">
                <a:solidFill>
                  <a:srgbClr val="637EC0"/>
                </a:solidFill>
                <a:latin typeface="微软雅黑"/>
                <a:ea typeface="微软雅黑"/>
                <a:cs typeface="微软雅黑"/>
              </a:rPr>
              <a:t>企业公号：</a:t>
            </a:r>
            <a:endParaRPr lang="en-US" altLang="zh-CN" dirty="0" smtClean="0">
              <a:solidFill>
                <a:srgbClr val="637EC0"/>
              </a:solidFill>
              <a:latin typeface="微软雅黑"/>
              <a:ea typeface="微软雅黑"/>
              <a:cs typeface="微软雅黑"/>
            </a:endParaRPr>
          </a:p>
          <a:p>
            <a:pPr>
              <a:lnSpc>
                <a:spcPct val="150000"/>
              </a:lnSpc>
              <a:spcAft>
                <a:spcPts val="600"/>
              </a:spcAft>
              <a:defRPr/>
            </a:pPr>
            <a:r>
              <a:rPr lang="zh-CN" altLang="en-US" dirty="0" smtClean="0">
                <a:solidFill>
                  <a:srgbClr val="637EC0"/>
                </a:solidFill>
                <a:latin typeface="微软雅黑"/>
                <a:ea typeface="微软雅黑"/>
                <a:cs typeface="微软雅黑"/>
              </a:rPr>
              <a:t>“沃行天下”</a:t>
            </a:r>
            <a:r>
              <a:rPr lang="en-US" altLang="zh-CN" dirty="0" smtClean="0">
                <a:solidFill>
                  <a:srgbClr val="637EC0"/>
                </a:solidFill>
                <a:latin typeface="微软雅黑"/>
                <a:ea typeface="微软雅黑"/>
                <a:cs typeface="微软雅黑"/>
              </a:rPr>
              <a:t>:</a:t>
            </a:r>
            <a:r>
              <a:rPr lang="zh-CN" altLang="en-US" dirty="0">
                <a:solidFill>
                  <a:srgbClr val="637EC0"/>
                </a:solidFill>
                <a:latin typeface="微软雅黑"/>
                <a:ea typeface="微软雅黑"/>
                <a:cs typeface="微软雅黑"/>
              </a:rPr>
              <a:t>联通集团重大新闻</a:t>
            </a:r>
            <a:endParaRPr lang="en-US" altLang="zh-CN" dirty="0" smtClean="0">
              <a:solidFill>
                <a:srgbClr val="637EC0"/>
              </a:solidFill>
              <a:latin typeface="微软雅黑"/>
              <a:ea typeface="微软雅黑"/>
              <a:cs typeface="微软雅黑"/>
            </a:endParaRPr>
          </a:p>
          <a:p>
            <a:pPr>
              <a:lnSpc>
                <a:spcPct val="150000"/>
              </a:lnSpc>
              <a:spcAft>
                <a:spcPts val="600"/>
              </a:spcAft>
              <a:defRPr/>
            </a:pPr>
            <a:r>
              <a:rPr lang="zh-CN" altLang="en-US" dirty="0" smtClean="0">
                <a:solidFill>
                  <a:srgbClr val="637EC0"/>
                </a:solidFill>
                <a:latin typeface="微软雅黑"/>
                <a:ea typeface="微软雅黑"/>
                <a:cs typeface="微软雅黑"/>
              </a:rPr>
              <a:t>“集客快讯”</a:t>
            </a:r>
            <a:r>
              <a:rPr lang="en-US" altLang="zh-CN" dirty="0" smtClean="0">
                <a:solidFill>
                  <a:srgbClr val="637EC0"/>
                </a:solidFill>
                <a:latin typeface="微软雅黑"/>
                <a:ea typeface="微软雅黑"/>
                <a:cs typeface="微软雅黑"/>
              </a:rPr>
              <a:t>:</a:t>
            </a:r>
            <a:r>
              <a:rPr lang="zh-CN" altLang="en-US" dirty="0">
                <a:solidFill>
                  <a:srgbClr val="637EC0"/>
                </a:solidFill>
                <a:latin typeface="微软雅黑"/>
                <a:ea typeface="微软雅黑"/>
                <a:cs typeface="微软雅黑"/>
              </a:rPr>
              <a:t>集客新</a:t>
            </a:r>
            <a:r>
              <a:rPr lang="zh-CN" altLang="en-US" dirty="0" smtClean="0">
                <a:solidFill>
                  <a:srgbClr val="637EC0"/>
                </a:solidFill>
                <a:latin typeface="微软雅黑"/>
                <a:ea typeface="微软雅黑"/>
                <a:cs typeface="微软雅黑"/>
              </a:rPr>
              <a:t>闻</a:t>
            </a:r>
            <a:endParaRPr lang="en-US" altLang="zh-CN" dirty="0" smtClean="0">
              <a:solidFill>
                <a:srgbClr val="637EC0"/>
              </a:solidFill>
              <a:latin typeface="微软雅黑"/>
              <a:ea typeface="微软雅黑"/>
              <a:cs typeface="微软雅黑"/>
            </a:endParaRPr>
          </a:p>
          <a:p>
            <a:pPr>
              <a:lnSpc>
                <a:spcPct val="150000"/>
              </a:lnSpc>
              <a:spcAft>
                <a:spcPts val="600"/>
              </a:spcAft>
              <a:defRPr/>
            </a:pPr>
            <a:r>
              <a:rPr lang="zh-CN" altLang="en-US" dirty="0" smtClean="0">
                <a:solidFill>
                  <a:srgbClr val="637EC0"/>
                </a:solidFill>
                <a:latin typeface="微软雅黑"/>
                <a:ea typeface="微软雅黑"/>
                <a:cs typeface="微软雅黑"/>
              </a:rPr>
              <a:t>“与沃共赢” </a:t>
            </a:r>
            <a:r>
              <a:rPr lang="en-US" altLang="zh-CN" dirty="0" smtClean="0">
                <a:solidFill>
                  <a:srgbClr val="637EC0"/>
                </a:solidFill>
                <a:latin typeface="微软雅黑"/>
                <a:ea typeface="微软雅黑"/>
                <a:cs typeface="微软雅黑"/>
              </a:rPr>
              <a:t>:</a:t>
            </a:r>
            <a:r>
              <a:rPr lang="zh-CN" altLang="en-US" dirty="0" smtClean="0">
                <a:solidFill>
                  <a:srgbClr val="637EC0"/>
                </a:solidFill>
                <a:latin typeface="微软雅黑"/>
                <a:ea typeface="微软雅黑"/>
                <a:cs typeface="微软雅黑"/>
              </a:rPr>
              <a:t>各种文档交流，各地市的经典案例。</a:t>
            </a:r>
            <a:endParaRPr lang="en-US" altLang="zh-CN" dirty="0">
              <a:solidFill>
                <a:srgbClr val="637EC0"/>
              </a:solidFill>
              <a:latin typeface="微软雅黑"/>
              <a:ea typeface="微软雅黑"/>
              <a:cs typeface="微软雅黑"/>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703949"/>
            <a:ext cx="2415580" cy="4245331"/>
          </a:xfrm>
          <a:prstGeom prst="rect">
            <a:avLst/>
          </a:prstGeom>
          <a:ln/>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3309" y="2420888"/>
            <a:ext cx="2496683" cy="4176464"/>
          </a:xfrm>
          <a:prstGeom prst="rect">
            <a:avLst/>
          </a:prstGeom>
          <a:ln/>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xmlns="" val="2100730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6062" y="2330291"/>
            <a:ext cx="4134410" cy="4555093"/>
          </a:xfrm>
          <a:prstGeom prst="rect">
            <a:avLst/>
          </a:prstGeom>
          <a:noFill/>
        </p:spPr>
        <p:txBody>
          <a:bodyPr wrap="square">
            <a:spAutoFit/>
          </a:bodyPr>
          <a:lstStyle/>
          <a:p>
            <a:pPr>
              <a:lnSpc>
                <a:spcPct val="150000"/>
              </a:lnSpc>
              <a:spcAft>
                <a:spcPts val="600"/>
              </a:spcAft>
              <a:defRPr/>
            </a:pPr>
            <a:r>
              <a:rPr lang="zh-CN" altLang="en-US" sz="2000" dirty="0" smtClean="0">
                <a:solidFill>
                  <a:srgbClr val="0070C0"/>
                </a:solidFill>
                <a:latin typeface="微软雅黑"/>
                <a:ea typeface="微软雅黑"/>
                <a:cs typeface="微软雅黑"/>
              </a:rPr>
              <a:t> </a:t>
            </a:r>
            <a:r>
              <a:rPr lang="zh-CN" altLang="en-US" sz="2000" b="1" dirty="0" smtClean="0">
                <a:solidFill>
                  <a:srgbClr val="345088"/>
                </a:solidFill>
                <a:latin typeface="微软雅黑"/>
                <a:ea typeface="微软雅黑"/>
                <a:cs typeface="微软雅黑"/>
              </a:rPr>
              <a:t>典型应用</a:t>
            </a:r>
            <a:r>
              <a:rPr lang="en-US" altLang="zh-CN" sz="2000" b="1" dirty="0" smtClean="0">
                <a:solidFill>
                  <a:srgbClr val="345088"/>
                </a:solidFill>
                <a:latin typeface="微软雅黑"/>
                <a:ea typeface="微软雅黑"/>
                <a:cs typeface="微软雅黑"/>
              </a:rPr>
              <a:t>(29</a:t>
            </a:r>
            <a:r>
              <a:rPr lang="zh-CN" altLang="en-US" sz="2000" b="1" dirty="0" smtClean="0">
                <a:solidFill>
                  <a:srgbClr val="345088"/>
                </a:solidFill>
                <a:latin typeface="微软雅黑"/>
                <a:ea typeface="微软雅黑"/>
                <a:cs typeface="微软雅黑"/>
              </a:rPr>
              <a:t>万用户</a:t>
            </a:r>
            <a:r>
              <a:rPr lang="en-US" altLang="zh-CN" sz="2000" b="1" dirty="0" smtClean="0">
                <a:solidFill>
                  <a:srgbClr val="345088"/>
                </a:solidFill>
                <a:latin typeface="微软雅黑"/>
                <a:ea typeface="微软雅黑"/>
                <a:cs typeface="微软雅黑"/>
              </a:rPr>
              <a:t>)</a:t>
            </a:r>
            <a:endParaRPr lang="en-US" altLang="zh-CN" sz="1600" dirty="0">
              <a:solidFill>
                <a:srgbClr val="637EC0"/>
              </a:solidFill>
              <a:latin typeface="微软雅黑"/>
              <a:ea typeface="微软雅黑"/>
              <a:cs typeface="微软雅黑"/>
            </a:endParaRPr>
          </a:p>
          <a:p>
            <a:pPr marL="342900" indent="-342900">
              <a:lnSpc>
                <a:spcPct val="150000"/>
              </a:lnSpc>
              <a:spcAft>
                <a:spcPts val="600"/>
              </a:spcAft>
              <a:buFont typeface="+mj-lt"/>
              <a:buAutoNum type="arabicPeriod"/>
              <a:defRPr/>
            </a:pPr>
            <a:r>
              <a:rPr lang="zh-CN" altLang="en-US" sz="1600" dirty="0" smtClean="0">
                <a:solidFill>
                  <a:srgbClr val="637EC0"/>
                </a:solidFill>
                <a:latin typeface="微软雅黑"/>
                <a:ea typeface="微软雅黑"/>
                <a:cs typeface="微软雅黑"/>
              </a:rPr>
              <a:t>问卷调查：内部答题系统应用</a:t>
            </a:r>
            <a:r>
              <a:rPr lang="en-US" altLang="zh-CN" sz="1600" dirty="0" smtClean="0">
                <a:solidFill>
                  <a:srgbClr val="637EC0"/>
                </a:solidFill>
                <a:latin typeface="微软雅黑"/>
                <a:ea typeface="微软雅黑"/>
                <a:cs typeface="微软雅黑"/>
              </a:rPr>
              <a:t>《</a:t>
            </a:r>
            <a:r>
              <a:rPr lang="zh-CN" altLang="en-US" sz="1600" dirty="0" smtClean="0">
                <a:solidFill>
                  <a:srgbClr val="637EC0"/>
                </a:solidFill>
                <a:latin typeface="微软雅黑"/>
                <a:ea typeface="微软雅黑"/>
                <a:cs typeface="微软雅黑"/>
              </a:rPr>
              <a:t>职工违纪违规处分暂行规定</a:t>
            </a:r>
            <a:r>
              <a:rPr lang="en-US" altLang="zh-CN" sz="1600" dirty="0" smtClean="0">
                <a:solidFill>
                  <a:srgbClr val="637EC0"/>
                </a:solidFill>
                <a:latin typeface="微软雅黑"/>
                <a:ea typeface="微软雅黑"/>
                <a:cs typeface="微软雅黑"/>
              </a:rPr>
              <a:t>》</a:t>
            </a:r>
            <a:r>
              <a:rPr lang="zh-CN" altLang="en-US" sz="1600" dirty="0" smtClean="0">
                <a:solidFill>
                  <a:srgbClr val="637EC0"/>
                </a:solidFill>
                <a:latin typeface="微软雅黑"/>
                <a:ea typeface="微软雅黑"/>
                <a:cs typeface="微软雅黑"/>
              </a:rPr>
              <a:t>知识竞赛，</a:t>
            </a:r>
            <a:r>
              <a:rPr lang="zh-CN" altLang="en-US" sz="1600" dirty="0">
                <a:solidFill>
                  <a:srgbClr val="637EC0"/>
                </a:solidFill>
                <a:latin typeface="微软雅黑"/>
                <a:ea typeface="微软雅黑"/>
                <a:cs typeface="微软雅黑"/>
              </a:rPr>
              <a:t>自动汇总、</a:t>
            </a:r>
            <a:r>
              <a:rPr lang="zh-CN" altLang="en-US" sz="1600" dirty="0" smtClean="0">
                <a:solidFill>
                  <a:srgbClr val="637EC0"/>
                </a:solidFill>
                <a:latin typeface="微软雅黑"/>
                <a:ea typeface="微软雅黑"/>
                <a:cs typeface="微软雅黑"/>
              </a:rPr>
              <a:t>评阅。</a:t>
            </a:r>
            <a:endParaRPr lang="en-US" altLang="zh-CN" sz="1600" dirty="0" smtClean="0">
              <a:solidFill>
                <a:srgbClr val="637EC0"/>
              </a:solidFill>
              <a:latin typeface="微软雅黑"/>
              <a:ea typeface="微软雅黑"/>
              <a:cs typeface="微软雅黑"/>
            </a:endParaRPr>
          </a:p>
          <a:p>
            <a:pPr marL="342900" indent="-342900">
              <a:lnSpc>
                <a:spcPct val="150000"/>
              </a:lnSpc>
              <a:spcAft>
                <a:spcPts val="600"/>
              </a:spcAft>
              <a:buFont typeface="+mj-lt"/>
              <a:buAutoNum type="arabicPeriod"/>
              <a:defRPr/>
            </a:pPr>
            <a:r>
              <a:rPr lang="zh-CN" altLang="en-US" sz="1600" dirty="0" smtClean="0">
                <a:solidFill>
                  <a:srgbClr val="637EC0"/>
                </a:solidFill>
                <a:latin typeface="微软雅黑"/>
                <a:ea typeface="微软雅黑"/>
                <a:cs typeface="微软雅黑"/>
              </a:rPr>
              <a:t>工作群：跨地域、</a:t>
            </a:r>
            <a:r>
              <a:rPr lang="en-US" altLang="zh-CN" sz="1600" dirty="0" smtClean="0">
                <a:solidFill>
                  <a:srgbClr val="637EC0"/>
                </a:solidFill>
                <a:latin typeface="微软雅黑"/>
                <a:ea typeface="微软雅黑"/>
                <a:cs typeface="微软雅黑"/>
              </a:rPr>
              <a:t>2000</a:t>
            </a:r>
            <a:r>
              <a:rPr lang="zh-CN" altLang="en-US" sz="1600" dirty="0" smtClean="0">
                <a:solidFill>
                  <a:srgbClr val="637EC0"/>
                </a:solidFill>
                <a:latin typeface="微软雅黑"/>
                <a:ea typeface="微软雅黑"/>
                <a:cs typeface="微软雅黑"/>
              </a:rPr>
              <a:t>人</a:t>
            </a:r>
            <a:r>
              <a:rPr lang="zh-CN" altLang="en-US" sz="1600" dirty="0">
                <a:solidFill>
                  <a:srgbClr val="637EC0"/>
                </a:solidFill>
                <a:latin typeface="微软雅黑"/>
                <a:ea typeface="微软雅黑"/>
                <a:cs typeface="微软雅黑"/>
              </a:rPr>
              <a:t>超</a:t>
            </a:r>
            <a:r>
              <a:rPr lang="zh-CN" altLang="en-US" sz="1600" dirty="0" smtClean="0">
                <a:solidFill>
                  <a:srgbClr val="637EC0"/>
                </a:solidFill>
                <a:latin typeface="微软雅黑"/>
                <a:ea typeface="微软雅黑"/>
                <a:cs typeface="微软雅黑"/>
              </a:rPr>
              <a:t>大群，工程项目管理的团队沟通协作。</a:t>
            </a:r>
            <a:endParaRPr lang="en-US" altLang="zh-CN" sz="1600" dirty="0" smtClean="0">
              <a:solidFill>
                <a:srgbClr val="637EC0"/>
              </a:solidFill>
              <a:latin typeface="微软雅黑"/>
              <a:ea typeface="微软雅黑"/>
              <a:cs typeface="微软雅黑"/>
            </a:endParaRPr>
          </a:p>
          <a:p>
            <a:pPr marL="342900" indent="-342900">
              <a:lnSpc>
                <a:spcPct val="150000"/>
              </a:lnSpc>
              <a:spcAft>
                <a:spcPts val="600"/>
              </a:spcAft>
              <a:buFont typeface="+mj-lt"/>
              <a:buAutoNum type="arabicPeriod"/>
              <a:defRPr/>
            </a:pPr>
            <a:r>
              <a:rPr lang="zh-CN" altLang="en-US" sz="1600" dirty="0" smtClean="0">
                <a:solidFill>
                  <a:srgbClr val="637EC0"/>
                </a:solidFill>
                <a:latin typeface="微软雅黑"/>
                <a:ea typeface="微软雅黑"/>
                <a:cs typeface="微软雅黑"/>
              </a:rPr>
              <a:t>和企业内部信息化系统</a:t>
            </a:r>
            <a:r>
              <a:rPr lang="en-US" altLang="zh-CN" sz="1600" dirty="0" smtClean="0">
                <a:solidFill>
                  <a:srgbClr val="637EC0"/>
                </a:solidFill>
                <a:latin typeface="微软雅黑"/>
                <a:ea typeface="微软雅黑"/>
                <a:cs typeface="微软雅黑"/>
              </a:rPr>
              <a:t>OA</a:t>
            </a:r>
            <a:r>
              <a:rPr lang="zh-CN" altLang="en-US" sz="1600" dirty="0" smtClean="0">
                <a:solidFill>
                  <a:srgbClr val="637EC0"/>
                </a:solidFill>
                <a:latin typeface="微软雅黑"/>
                <a:ea typeface="微软雅黑"/>
                <a:cs typeface="微软雅黑"/>
              </a:rPr>
              <a:t>、资金管理系统、项目管理系统对接。</a:t>
            </a:r>
            <a:endParaRPr lang="en-US" altLang="zh-CN" sz="1600" dirty="0" smtClean="0">
              <a:solidFill>
                <a:srgbClr val="637EC0"/>
              </a:solidFill>
              <a:latin typeface="微软雅黑"/>
              <a:ea typeface="微软雅黑"/>
              <a:cs typeface="微软雅黑"/>
            </a:endParaRPr>
          </a:p>
          <a:p>
            <a:pPr marL="342900" indent="-342900">
              <a:lnSpc>
                <a:spcPct val="150000"/>
              </a:lnSpc>
              <a:spcAft>
                <a:spcPts val="600"/>
              </a:spcAft>
              <a:buFont typeface="+mj-lt"/>
              <a:buAutoNum type="arabicPeriod"/>
              <a:defRPr/>
            </a:pPr>
            <a:r>
              <a:rPr lang="zh-CN" altLang="en-US" sz="1600" b="0" dirty="0" smtClean="0">
                <a:solidFill>
                  <a:srgbClr val="637EC0"/>
                </a:solidFill>
                <a:latin typeface="微软雅黑"/>
                <a:ea typeface="微软雅黑"/>
                <a:cs typeface="微软雅黑"/>
              </a:rPr>
              <a:t>企业公号：目前开通企业公号</a:t>
            </a:r>
            <a:r>
              <a:rPr lang="en-US" altLang="zh-CN" sz="1600" b="0" dirty="0" smtClean="0">
                <a:solidFill>
                  <a:srgbClr val="637EC0"/>
                </a:solidFill>
                <a:latin typeface="微软雅黑"/>
                <a:ea typeface="微软雅黑"/>
                <a:cs typeface="微软雅黑"/>
              </a:rPr>
              <a:t>262</a:t>
            </a:r>
            <a:r>
              <a:rPr lang="zh-CN" altLang="en-US" sz="1600" dirty="0" smtClean="0">
                <a:solidFill>
                  <a:srgbClr val="637EC0"/>
                </a:solidFill>
                <a:latin typeface="微软雅黑"/>
                <a:ea typeface="微软雅黑"/>
                <a:cs typeface="微软雅黑"/>
              </a:rPr>
              <a:t>个</a:t>
            </a:r>
            <a:r>
              <a:rPr lang="en-US" altLang="zh-CN" sz="1600" dirty="0">
                <a:solidFill>
                  <a:srgbClr val="637EC0"/>
                </a:solidFill>
                <a:latin typeface="微软雅黑"/>
                <a:ea typeface="微软雅黑"/>
                <a:cs typeface="微软雅黑"/>
              </a:rPr>
              <a:t>,</a:t>
            </a:r>
            <a:r>
              <a:rPr lang="zh-CN" altLang="en-US" sz="1600" dirty="0" smtClean="0">
                <a:solidFill>
                  <a:srgbClr val="637EC0"/>
                </a:solidFill>
                <a:latin typeface="微软雅黑"/>
                <a:ea typeface="微软雅黑"/>
                <a:cs typeface="微软雅黑"/>
              </a:rPr>
              <a:t>铁</a:t>
            </a:r>
            <a:r>
              <a:rPr lang="zh-CN" altLang="en-US" sz="1600" dirty="0">
                <a:solidFill>
                  <a:srgbClr val="637EC0"/>
                </a:solidFill>
                <a:latin typeface="微软雅黑"/>
                <a:ea typeface="微软雅黑"/>
                <a:cs typeface="微软雅黑"/>
              </a:rPr>
              <a:t>建信息化</a:t>
            </a:r>
            <a:r>
              <a:rPr lang="zh-CN" altLang="en-US" sz="1600" dirty="0" smtClean="0">
                <a:solidFill>
                  <a:srgbClr val="637EC0"/>
                </a:solidFill>
                <a:latin typeface="微软雅黑"/>
                <a:ea typeface="微软雅黑"/>
                <a:cs typeface="微软雅黑"/>
              </a:rPr>
              <a:t>、</a:t>
            </a:r>
            <a:r>
              <a:rPr lang="zh-CN" altLang="en-US" sz="1600" dirty="0">
                <a:solidFill>
                  <a:srgbClr val="637EC0"/>
                </a:solidFill>
                <a:latin typeface="微软雅黑"/>
                <a:ea typeface="微软雅黑"/>
                <a:cs typeface="微软雅黑"/>
              </a:rPr>
              <a:t>铁</a:t>
            </a:r>
            <a:r>
              <a:rPr lang="zh-CN" altLang="en-US" sz="1600" dirty="0" smtClean="0">
                <a:solidFill>
                  <a:srgbClr val="637EC0"/>
                </a:solidFill>
                <a:latin typeface="微软雅黑"/>
                <a:ea typeface="微软雅黑"/>
                <a:cs typeface="微软雅黑"/>
              </a:rPr>
              <a:t>建新闻快报、</a:t>
            </a:r>
            <a:r>
              <a:rPr lang="zh-CN" altLang="en-US" sz="1600" dirty="0">
                <a:solidFill>
                  <a:srgbClr val="637EC0"/>
                </a:solidFill>
                <a:latin typeface="微软雅黑"/>
                <a:ea typeface="微软雅黑"/>
                <a:cs typeface="微软雅黑"/>
              </a:rPr>
              <a:t>管理小技巧等</a:t>
            </a:r>
            <a:r>
              <a:rPr lang="zh-CN" altLang="en-US" sz="1600" dirty="0" smtClean="0">
                <a:solidFill>
                  <a:srgbClr val="637EC0"/>
                </a:solidFill>
                <a:latin typeface="微软雅黑"/>
                <a:ea typeface="微软雅黑"/>
                <a:cs typeface="微软雅黑"/>
              </a:rPr>
              <a:t>。</a:t>
            </a:r>
            <a:endParaRPr lang="zh-CN" altLang="en-US" sz="1600" dirty="0">
              <a:solidFill>
                <a:srgbClr val="637EC0"/>
              </a:solidFill>
              <a:latin typeface="微软雅黑"/>
              <a:ea typeface="微软雅黑"/>
              <a:cs typeface="微软雅黑"/>
            </a:endParaRPr>
          </a:p>
        </p:txBody>
      </p:sp>
      <p:pic>
        <p:nvPicPr>
          <p:cNvPr id="6" name="图片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24128" y="1124744"/>
            <a:ext cx="1783637" cy="1272868"/>
          </a:xfrm>
          <a:prstGeom prst="rect">
            <a:avLst/>
          </a:prstGeom>
        </p:spPr>
      </p:pic>
      <p:sp>
        <p:nvSpPr>
          <p:cNvPr id="7"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信客户应用案例分享</a:t>
            </a:r>
            <a:endParaRPr lang="zh-CN" altLang="zh-CN" sz="1200" dirty="0" smtClean="0">
              <a:solidFill>
                <a:schemeClr val="tx1"/>
              </a:solidFill>
              <a:latin typeface="微软雅黑" pitchFamily="34" charset="-122"/>
              <a:ea typeface="微软雅黑" pitchFamily="34" charset="-122"/>
              <a:cs typeface="Helvetica"/>
              <a:sym typeface="Helvetica"/>
            </a:endParaRPr>
          </a:p>
        </p:txBody>
      </p:sp>
      <p:pic>
        <p:nvPicPr>
          <p:cNvPr id="8" name="Picture 2" descr="C:\Users\Sam\Desktop\中铁建_部门.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8975" y="2409062"/>
            <a:ext cx="2586485" cy="4112239"/>
          </a:xfrm>
          <a:prstGeom prst="rect">
            <a:avLst/>
          </a:prstGeom>
          <a:ln/>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pic>
        <p:nvPicPr>
          <p:cNvPr id="9" name="Picture 5" descr="C:\Users\Sam\Desktop\中铁建_工作群.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5515" y="1656641"/>
            <a:ext cx="2514477" cy="4112239"/>
          </a:xfrm>
          <a:prstGeom prst="rect">
            <a:avLst/>
          </a:prstGeom>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xmlns="" val="3908296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6102" y="2855392"/>
            <a:ext cx="3702362" cy="3447098"/>
          </a:xfrm>
          <a:prstGeom prst="rect">
            <a:avLst/>
          </a:prstGeom>
          <a:noFill/>
        </p:spPr>
        <p:txBody>
          <a:bodyPr wrap="square">
            <a:spAutoFit/>
          </a:bodyPr>
          <a:lstStyle/>
          <a:p>
            <a:pPr>
              <a:lnSpc>
                <a:spcPct val="150000"/>
              </a:lnSpc>
              <a:spcAft>
                <a:spcPts val="600"/>
              </a:spcAft>
              <a:defRPr/>
            </a:pPr>
            <a:r>
              <a:rPr lang="zh-CN" altLang="en-US" sz="2000" dirty="0" smtClean="0">
                <a:solidFill>
                  <a:srgbClr val="345088"/>
                </a:solidFill>
                <a:latin typeface="微软雅黑"/>
                <a:ea typeface="微软雅黑"/>
                <a:cs typeface="微软雅黑"/>
              </a:rPr>
              <a:t> </a:t>
            </a:r>
            <a:r>
              <a:rPr lang="zh-CN" altLang="en-US" sz="2000" b="1" dirty="0" smtClean="0">
                <a:solidFill>
                  <a:srgbClr val="345088"/>
                </a:solidFill>
                <a:latin typeface="微软雅黑"/>
                <a:ea typeface="微软雅黑"/>
                <a:cs typeface="微软雅黑"/>
              </a:rPr>
              <a:t>典型应用（</a:t>
            </a:r>
            <a:r>
              <a:rPr lang="en-US" altLang="zh-CN" sz="2000" b="1" dirty="0" smtClean="0">
                <a:solidFill>
                  <a:srgbClr val="345088"/>
                </a:solidFill>
                <a:latin typeface="微软雅黑"/>
                <a:ea typeface="微软雅黑"/>
                <a:cs typeface="微软雅黑"/>
              </a:rPr>
              <a:t>8</a:t>
            </a:r>
            <a:r>
              <a:rPr lang="zh-CN" altLang="en-US" sz="2000" b="1" dirty="0" smtClean="0">
                <a:solidFill>
                  <a:srgbClr val="345088"/>
                </a:solidFill>
                <a:latin typeface="微软雅黑"/>
                <a:ea typeface="微软雅黑"/>
                <a:cs typeface="微软雅黑"/>
              </a:rPr>
              <a:t>万用户）</a:t>
            </a:r>
            <a:endParaRPr lang="en-US" altLang="zh-CN" sz="2000" b="1" dirty="0" smtClean="0">
              <a:solidFill>
                <a:srgbClr val="345088"/>
              </a:solidFill>
              <a:latin typeface="微软雅黑"/>
              <a:ea typeface="微软雅黑"/>
              <a:cs typeface="微软雅黑"/>
            </a:endParaRPr>
          </a:p>
          <a:p>
            <a:pPr marL="342900" indent="-342900">
              <a:lnSpc>
                <a:spcPct val="150000"/>
              </a:lnSpc>
              <a:spcAft>
                <a:spcPts val="600"/>
              </a:spcAft>
              <a:buFont typeface="+mj-lt"/>
              <a:buAutoNum type="arabicPeriod"/>
              <a:defRPr/>
            </a:pPr>
            <a:r>
              <a:rPr lang="zh-CN" altLang="en-US" sz="1600" dirty="0" smtClean="0">
                <a:solidFill>
                  <a:srgbClr val="637EC0"/>
                </a:solidFill>
                <a:latin typeface="微软雅黑"/>
                <a:ea typeface="微软雅黑"/>
                <a:cs typeface="微软雅黑"/>
              </a:rPr>
              <a:t>移动端企业组织通讯录</a:t>
            </a:r>
            <a:endParaRPr lang="en-US" altLang="zh-CN" sz="1600" dirty="0" smtClean="0">
              <a:solidFill>
                <a:srgbClr val="637EC0"/>
              </a:solidFill>
              <a:latin typeface="微软雅黑"/>
              <a:ea typeface="微软雅黑"/>
              <a:cs typeface="微软雅黑"/>
            </a:endParaRPr>
          </a:p>
          <a:p>
            <a:pPr marL="342900" indent="-342900">
              <a:lnSpc>
                <a:spcPct val="150000"/>
              </a:lnSpc>
              <a:spcAft>
                <a:spcPts val="600"/>
              </a:spcAft>
              <a:buFont typeface="+mj-lt"/>
              <a:buAutoNum type="arabicPeriod"/>
              <a:defRPr/>
            </a:pPr>
            <a:r>
              <a:rPr lang="zh-CN" altLang="en-US" sz="1600" dirty="0" smtClean="0">
                <a:solidFill>
                  <a:srgbClr val="637EC0"/>
                </a:solidFill>
                <a:latin typeface="微软雅黑"/>
                <a:ea typeface="微软雅黑"/>
                <a:cs typeface="微软雅黑"/>
              </a:rPr>
              <a:t>企业内部信息化</a:t>
            </a:r>
            <a:r>
              <a:rPr lang="zh-CN" altLang="en-US" sz="1600" dirty="0">
                <a:solidFill>
                  <a:srgbClr val="637EC0"/>
                </a:solidFill>
                <a:latin typeface="微软雅黑"/>
                <a:ea typeface="微软雅黑"/>
                <a:cs typeface="微软雅黑"/>
              </a:rPr>
              <a:t>系统</a:t>
            </a:r>
            <a:r>
              <a:rPr lang="zh-CN" altLang="en-US" sz="1600" dirty="0" smtClean="0">
                <a:solidFill>
                  <a:srgbClr val="637EC0"/>
                </a:solidFill>
                <a:latin typeface="微软雅黑"/>
                <a:ea typeface="微软雅黑"/>
                <a:cs typeface="微软雅黑"/>
              </a:rPr>
              <a:t>对接：</a:t>
            </a:r>
            <a:r>
              <a:rPr lang="en-US" altLang="zh-CN" sz="1600" dirty="0" smtClean="0">
                <a:solidFill>
                  <a:srgbClr val="637EC0"/>
                </a:solidFill>
                <a:latin typeface="微软雅黑"/>
                <a:ea typeface="微软雅黑"/>
                <a:cs typeface="微软雅黑"/>
              </a:rPr>
              <a:t>LDAP</a:t>
            </a:r>
            <a:r>
              <a:rPr lang="zh-CN" altLang="en-US" sz="1600" dirty="0" smtClean="0">
                <a:solidFill>
                  <a:srgbClr val="637EC0"/>
                </a:solidFill>
                <a:latin typeface="微软雅黑"/>
                <a:ea typeface="微软雅黑"/>
                <a:cs typeface="微软雅黑"/>
              </a:rPr>
              <a:t>系统、监控系统、</a:t>
            </a:r>
            <a:r>
              <a:rPr lang="en-US" altLang="zh-CN" sz="1600" dirty="0" smtClean="0">
                <a:solidFill>
                  <a:srgbClr val="637EC0"/>
                </a:solidFill>
                <a:latin typeface="微软雅黑"/>
                <a:ea typeface="微软雅黑"/>
                <a:cs typeface="微软雅黑"/>
              </a:rPr>
              <a:t>OA</a:t>
            </a:r>
            <a:r>
              <a:rPr lang="zh-CN" altLang="en-US" sz="1600" dirty="0" smtClean="0">
                <a:solidFill>
                  <a:srgbClr val="637EC0"/>
                </a:solidFill>
                <a:latin typeface="微软雅黑"/>
                <a:ea typeface="微软雅黑"/>
                <a:cs typeface="微软雅黑"/>
              </a:rPr>
              <a:t>、企业文档</a:t>
            </a:r>
            <a:r>
              <a:rPr lang="en-US" altLang="zh-CN" sz="1600" dirty="0" smtClean="0">
                <a:solidFill>
                  <a:srgbClr val="637EC0"/>
                </a:solidFill>
                <a:latin typeface="微软雅黑"/>
                <a:ea typeface="微软雅黑"/>
                <a:cs typeface="微软雅黑"/>
              </a:rPr>
              <a:t>NFS</a:t>
            </a:r>
            <a:r>
              <a:rPr lang="zh-CN" altLang="en-US" sz="1600" dirty="0">
                <a:solidFill>
                  <a:srgbClr val="637EC0"/>
                </a:solidFill>
                <a:latin typeface="微软雅黑"/>
                <a:ea typeface="微软雅黑"/>
                <a:cs typeface="微软雅黑"/>
              </a:rPr>
              <a:t>系统</a:t>
            </a:r>
            <a:r>
              <a:rPr lang="zh-CN" altLang="en-US" sz="1600" dirty="0" smtClean="0">
                <a:solidFill>
                  <a:srgbClr val="637EC0"/>
                </a:solidFill>
                <a:latin typeface="微软雅黑"/>
                <a:ea typeface="微软雅黑"/>
                <a:cs typeface="微软雅黑"/>
              </a:rPr>
              <a:t>。</a:t>
            </a:r>
            <a:endParaRPr lang="en-US" altLang="zh-CN" sz="1600" dirty="0">
              <a:solidFill>
                <a:srgbClr val="637EC0"/>
              </a:solidFill>
              <a:latin typeface="微软雅黑"/>
              <a:ea typeface="微软雅黑"/>
              <a:cs typeface="微软雅黑"/>
            </a:endParaRPr>
          </a:p>
          <a:p>
            <a:pPr marL="342900" indent="-342900">
              <a:lnSpc>
                <a:spcPct val="150000"/>
              </a:lnSpc>
              <a:spcAft>
                <a:spcPts val="600"/>
              </a:spcAft>
              <a:buFont typeface="+mj-lt"/>
              <a:buAutoNum type="arabicPeriod"/>
              <a:defRPr/>
            </a:pPr>
            <a:r>
              <a:rPr lang="zh-CN" altLang="en-US" sz="1600" dirty="0" smtClean="0">
                <a:solidFill>
                  <a:srgbClr val="637EC0"/>
                </a:solidFill>
                <a:latin typeface="微软雅黑"/>
                <a:ea typeface="微软雅黑"/>
                <a:cs typeface="微软雅黑"/>
              </a:rPr>
              <a:t>企业公号：以蓝信单图</a:t>
            </a:r>
            <a:r>
              <a:rPr lang="zh-CN" altLang="en-US" sz="1600" dirty="0">
                <a:solidFill>
                  <a:srgbClr val="637EC0"/>
                </a:solidFill>
                <a:latin typeface="微软雅黑"/>
                <a:ea typeface="微软雅黑"/>
                <a:cs typeface="微软雅黑"/>
              </a:rPr>
              <a:t>文和多图文方式发布</a:t>
            </a:r>
            <a:endParaRPr lang="en-US" altLang="zh-CN" sz="1600" dirty="0">
              <a:solidFill>
                <a:srgbClr val="637EC0"/>
              </a:solidFill>
              <a:latin typeface="微软雅黑"/>
              <a:ea typeface="微软雅黑"/>
              <a:cs typeface="微软雅黑"/>
            </a:endParaRPr>
          </a:p>
          <a:p>
            <a:pPr marL="342900" indent="-342900">
              <a:lnSpc>
                <a:spcPct val="150000"/>
              </a:lnSpc>
              <a:spcAft>
                <a:spcPts val="600"/>
              </a:spcAft>
              <a:buFont typeface="+mj-lt"/>
              <a:buAutoNum type="arabicPeriod"/>
              <a:defRPr/>
            </a:pPr>
            <a:r>
              <a:rPr lang="zh-CN" altLang="en-US" sz="1600" dirty="0" smtClean="0">
                <a:solidFill>
                  <a:srgbClr val="637EC0"/>
                </a:solidFill>
                <a:latin typeface="微软雅黑"/>
                <a:ea typeface="微软雅黑"/>
                <a:cs typeface="微软雅黑"/>
              </a:rPr>
              <a:t>知识库，企业云盘</a:t>
            </a:r>
            <a:endParaRPr lang="en-US" altLang="zh-CN" sz="1600" dirty="0">
              <a:solidFill>
                <a:srgbClr val="637EC0"/>
              </a:solidFill>
              <a:latin typeface="微软雅黑"/>
              <a:ea typeface="微软雅黑"/>
              <a:cs typeface="微软雅黑"/>
            </a:endParaRPr>
          </a:p>
        </p:txBody>
      </p:sp>
      <p:pic>
        <p:nvPicPr>
          <p:cNvPr id="6" name="图片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83950" y="1288375"/>
            <a:ext cx="1524354" cy="1420545"/>
          </a:xfrm>
          <a:prstGeom prst="rect">
            <a:avLst/>
          </a:prstGeom>
        </p:spPr>
      </p:pic>
      <p:sp>
        <p:nvSpPr>
          <p:cNvPr id="7"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信客户应用案例分享</a:t>
            </a:r>
            <a:endParaRPr lang="zh-CN" altLang="zh-CN" sz="1200" dirty="0" smtClean="0">
              <a:solidFill>
                <a:schemeClr val="tx1"/>
              </a:solidFill>
              <a:latin typeface="微软雅黑" pitchFamily="34" charset="-122"/>
              <a:ea typeface="微软雅黑" pitchFamily="34" charset="-122"/>
              <a:cs typeface="Helvetica"/>
              <a:sym typeface="Helvetica"/>
            </a:endParaRPr>
          </a:p>
        </p:txBody>
      </p:sp>
      <p:pic>
        <p:nvPicPr>
          <p:cNvPr id="8" name="Picture 3" descr="C:\Users\Sam\Desktop\华电截图_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628800"/>
            <a:ext cx="2435151" cy="3969496"/>
          </a:xfrm>
          <a:prstGeom prst="rect">
            <a:avLst/>
          </a:prstGeom>
          <a:ln/>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pic>
        <p:nvPicPr>
          <p:cNvPr id="9" name="Picture 7" descr="C:\Users\Sam\Desktop\华电截图_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25988" y="2411832"/>
            <a:ext cx="2434044" cy="3969496"/>
          </a:xfrm>
          <a:prstGeom prst="rect">
            <a:avLst/>
          </a:prstGeom>
          <a:ln/>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xmlns="" val="26457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2"/>
          <a:srcRect/>
          <a:stretch>
            <a:fillRect/>
          </a:stretch>
        </p:blipFill>
        <p:spPr bwMode="auto">
          <a:xfrm>
            <a:off x="714348" y="2428868"/>
            <a:ext cx="2162175" cy="723900"/>
          </a:xfrm>
          <a:prstGeom prst="rect">
            <a:avLst/>
          </a:prstGeom>
          <a:noFill/>
          <a:ln w="9525">
            <a:noFill/>
            <a:miter lim="800000"/>
            <a:headEnd/>
            <a:tailEnd/>
          </a:ln>
        </p:spPr>
      </p:pic>
      <p:pic>
        <p:nvPicPr>
          <p:cNvPr id="28674" name="Picture 4"/>
          <p:cNvPicPr>
            <a:picLocks noChangeAspect="1" noChangeArrowheads="1"/>
          </p:cNvPicPr>
          <p:nvPr/>
        </p:nvPicPr>
        <p:blipFill>
          <a:blip r:embed="rId3"/>
          <a:srcRect/>
          <a:stretch>
            <a:fillRect/>
          </a:stretch>
        </p:blipFill>
        <p:spPr bwMode="auto">
          <a:xfrm>
            <a:off x="6072198" y="4500570"/>
            <a:ext cx="1495425" cy="742950"/>
          </a:xfrm>
          <a:prstGeom prst="rect">
            <a:avLst/>
          </a:prstGeom>
          <a:noFill/>
          <a:ln w="9525">
            <a:noFill/>
            <a:miter lim="800000"/>
            <a:headEnd/>
            <a:tailEnd/>
          </a:ln>
        </p:spPr>
      </p:pic>
      <p:sp>
        <p:nvSpPr>
          <p:cNvPr id="28675" name="矩形 1"/>
          <p:cNvSpPr>
            <a:spLocks noChangeArrowheads="1"/>
          </p:cNvSpPr>
          <p:nvPr/>
        </p:nvSpPr>
        <p:spPr bwMode="auto">
          <a:xfrm>
            <a:off x="7343507" y="1643050"/>
            <a:ext cx="1800493" cy="369332"/>
          </a:xfrm>
          <a:prstGeom prst="rect">
            <a:avLst/>
          </a:prstGeom>
          <a:noFill/>
          <a:ln w="9525">
            <a:noFill/>
            <a:miter lim="800000"/>
            <a:headEnd/>
            <a:tailEnd/>
          </a:ln>
        </p:spPr>
        <p:txBody>
          <a:bodyPr wrap="none">
            <a:spAutoFit/>
          </a:bodyPr>
          <a:lstStyle/>
          <a:p>
            <a:r>
              <a:rPr lang="zh-CN" altLang="en-US" dirty="0" smtClean="0">
                <a:latin typeface="Hiragino Sans GB W3"/>
                <a:ea typeface="Hiragino Sans GB W3"/>
                <a:cs typeface="Hiragino Sans GB W3"/>
              </a:rPr>
              <a:t>（新疆分公司</a:t>
            </a:r>
            <a:r>
              <a:rPr lang="zh-CN" altLang="en-US" dirty="0">
                <a:latin typeface="Hiragino Sans GB W3"/>
                <a:ea typeface="Hiragino Sans GB W3"/>
                <a:cs typeface="Hiragino Sans GB W3"/>
              </a:rPr>
              <a:t>）</a:t>
            </a:r>
          </a:p>
        </p:txBody>
      </p:sp>
      <p:pic>
        <p:nvPicPr>
          <p:cNvPr id="28676" name="Picture 5"/>
          <p:cNvPicPr>
            <a:picLocks noChangeAspect="1" noChangeArrowheads="1"/>
          </p:cNvPicPr>
          <p:nvPr/>
        </p:nvPicPr>
        <p:blipFill>
          <a:blip r:embed="rId4"/>
          <a:srcRect/>
          <a:stretch>
            <a:fillRect/>
          </a:stretch>
        </p:blipFill>
        <p:spPr bwMode="auto">
          <a:xfrm>
            <a:off x="4500562" y="1500174"/>
            <a:ext cx="3038475" cy="666750"/>
          </a:xfrm>
          <a:prstGeom prst="rect">
            <a:avLst/>
          </a:prstGeom>
          <a:noFill/>
          <a:ln w="9525">
            <a:noFill/>
            <a:miter lim="800000"/>
            <a:headEnd/>
            <a:tailEnd/>
          </a:ln>
        </p:spPr>
      </p:pic>
      <p:pic>
        <p:nvPicPr>
          <p:cNvPr id="28677" name="Picture 6"/>
          <p:cNvPicPr>
            <a:picLocks noChangeAspect="1" noChangeArrowheads="1"/>
          </p:cNvPicPr>
          <p:nvPr/>
        </p:nvPicPr>
        <p:blipFill>
          <a:blip r:embed="rId5"/>
          <a:srcRect/>
          <a:stretch>
            <a:fillRect/>
          </a:stretch>
        </p:blipFill>
        <p:spPr bwMode="auto">
          <a:xfrm>
            <a:off x="571472" y="3357562"/>
            <a:ext cx="3867150" cy="685800"/>
          </a:xfrm>
          <a:prstGeom prst="rect">
            <a:avLst/>
          </a:prstGeom>
          <a:noFill/>
          <a:ln w="9525">
            <a:noFill/>
            <a:miter lim="800000"/>
            <a:headEnd/>
            <a:tailEnd/>
          </a:ln>
        </p:spPr>
      </p:pic>
      <p:pic>
        <p:nvPicPr>
          <p:cNvPr id="28678" name="Picture 7"/>
          <p:cNvPicPr>
            <a:picLocks noChangeAspect="1" noChangeArrowheads="1"/>
          </p:cNvPicPr>
          <p:nvPr/>
        </p:nvPicPr>
        <p:blipFill>
          <a:blip r:embed="rId6"/>
          <a:srcRect/>
          <a:stretch>
            <a:fillRect/>
          </a:stretch>
        </p:blipFill>
        <p:spPr bwMode="auto">
          <a:xfrm>
            <a:off x="4500562" y="2285992"/>
            <a:ext cx="2886075" cy="895350"/>
          </a:xfrm>
          <a:prstGeom prst="rect">
            <a:avLst/>
          </a:prstGeom>
          <a:noFill/>
          <a:ln w="9525">
            <a:noFill/>
            <a:miter lim="800000"/>
            <a:headEnd/>
            <a:tailEnd/>
          </a:ln>
        </p:spPr>
      </p:pic>
      <p:sp>
        <p:nvSpPr>
          <p:cNvPr id="28679" name="矩形 11"/>
          <p:cNvSpPr>
            <a:spLocks noChangeArrowheads="1"/>
          </p:cNvSpPr>
          <p:nvPr/>
        </p:nvSpPr>
        <p:spPr bwMode="auto">
          <a:xfrm>
            <a:off x="7343775" y="2571744"/>
            <a:ext cx="1800225" cy="369888"/>
          </a:xfrm>
          <a:prstGeom prst="rect">
            <a:avLst/>
          </a:prstGeom>
          <a:noFill/>
          <a:ln w="9525">
            <a:noFill/>
            <a:miter lim="800000"/>
            <a:headEnd/>
            <a:tailEnd/>
          </a:ln>
        </p:spPr>
        <p:txBody>
          <a:bodyPr wrap="none">
            <a:spAutoFit/>
          </a:bodyPr>
          <a:lstStyle/>
          <a:p>
            <a:r>
              <a:rPr lang="zh-CN" altLang="en-US" dirty="0">
                <a:latin typeface="Hiragino Sans GB W3"/>
                <a:ea typeface="Hiragino Sans GB W3"/>
                <a:cs typeface="Hiragino Sans GB W3"/>
              </a:rPr>
              <a:t>（内蒙分公司）</a:t>
            </a:r>
          </a:p>
        </p:txBody>
      </p:sp>
      <p:sp>
        <p:nvSpPr>
          <p:cNvPr id="28680" name="矩形 12"/>
          <p:cNvSpPr>
            <a:spLocks noChangeArrowheads="1"/>
          </p:cNvSpPr>
          <p:nvPr/>
        </p:nvSpPr>
        <p:spPr bwMode="auto">
          <a:xfrm>
            <a:off x="3071802" y="2643182"/>
            <a:ext cx="1501775" cy="368300"/>
          </a:xfrm>
          <a:prstGeom prst="rect">
            <a:avLst/>
          </a:prstGeom>
          <a:noFill/>
          <a:ln w="9525">
            <a:noFill/>
            <a:miter lim="800000"/>
            <a:headEnd/>
            <a:tailEnd/>
          </a:ln>
        </p:spPr>
        <p:txBody>
          <a:bodyPr wrap="none">
            <a:spAutoFit/>
          </a:bodyPr>
          <a:lstStyle/>
          <a:p>
            <a:r>
              <a:rPr lang="en-US" altLang="zh-CN" dirty="0">
                <a:latin typeface="Hiragino Sans GB W3"/>
                <a:ea typeface="Hiragino Sans GB W3"/>
                <a:cs typeface="Hiragino Sans GB W3"/>
              </a:rPr>
              <a:t>(</a:t>
            </a:r>
            <a:r>
              <a:rPr lang="zh-CN" altLang="en-US" dirty="0">
                <a:latin typeface="Hiragino Sans GB W3"/>
                <a:ea typeface="Hiragino Sans GB W3"/>
                <a:cs typeface="Hiragino Sans GB W3"/>
              </a:rPr>
              <a:t>珠海分公司</a:t>
            </a:r>
            <a:r>
              <a:rPr lang="en-US" altLang="zh-CN" dirty="0">
                <a:latin typeface="Hiragino Sans GB W3"/>
                <a:ea typeface="Hiragino Sans GB W3"/>
                <a:cs typeface="Hiragino Sans GB W3"/>
              </a:rPr>
              <a:t>)</a:t>
            </a:r>
            <a:endParaRPr lang="zh-CN" altLang="en-US" dirty="0">
              <a:latin typeface="Hiragino Sans GB W3"/>
              <a:ea typeface="Hiragino Sans GB W3"/>
              <a:cs typeface="Hiragino Sans GB W3"/>
            </a:endParaRPr>
          </a:p>
        </p:txBody>
      </p:sp>
      <p:pic>
        <p:nvPicPr>
          <p:cNvPr id="28681" name="Picture 3"/>
          <p:cNvPicPr>
            <a:picLocks noChangeArrowheads="1"/>
          </p:cNvPicPr>
          <p:nvPr/>
        </p:nvPicPr>
        <p:blipFill>
          <a:blip r:embed="rId7"/>
          <a:srcRect/>
          <a:stretch>
            <a:fillRect/>
          </a:stretch>
        </p:blipFill>
        <p:spPr bwMode="auto">
          <a:xfrm>
            <a:off x="4714876" y="3357562"/>
            <a:ext cx="3913187" cy="1079500"/>
          </a:xfrm>
          <a:prstGeom prst="rect">
            <a:avLst/>
          </a:prstGeom>
          <a:noFill/>
          <a:ln w="9525">
            <a:noFill/>
            <a:miter lim="800000"/>
            <a:headEnd/>
            <a:tailEnd/>
          </a:ln>
        </p:spPr>
      </p:pic>
      <p:pic>
        <p:nvPicPr>
          <p:cNvPr id="28682" name="Picture 4"/>
          <p:cNvPicPr>
            <a:picLocks noChangeArrowheads="1"/>
          </p:cNvPicPr>
          <p:nvPr/>
        </p:nvPicPr>
        <p:blipFill>
          <a:blip r:embed="rId8"/>
          <a:srcRect/>
          <a:stretch>
            <a:fillRect/>
          </a:stretch>
        </p:blipFill>
        <p:spPr bwMode="auto">
          <a:xfrm>
            <a:off x="571472" y="4143380"/>
            <a:ext cx="3913188" cy="752475"/>
          </a:xfrm>
          <a:prstGeom prst="rect">
            <a:avLst/>
          </a:prstGeom>
          <a:noFill/>
          <a:ln w="9525">
            <a:noFill/>
            <a:miter lim="800000"/>
            <a:headEnd/>
            <a:tailEnd/>
          </a:ln>
        </p:spPr>
      </p:pic>
      <p:pic>
        <p:nvPicPr>
          <p:cNvPr id="28683" name="图片 2" descr="中国银行.png"/>
          <p:cNvPicPr>
            <a:picLocks noChangeAspect="1"/>
          </p:cNvPicPr>
          <p:nvPr/>
        </p:nvPicPr>
        <p:blipFill>
          <a:blip r:embed="rId9"/>
          <a:srcRect/>
          <a:stretch>
            <a:fillRect/>
          </a:stretch>
        </p:blipFill>
        <p:spPr bwMode="auto">
          <a:xfrm>
            <a:off x="642910" y="1357298"/>
            <a:ext cx="2724150" cy="825500"/>
          </a:xfrm>
          <a:prstGeom prst="rect">
            <a:avLst/>
          </a:prstGeom>
          <a:noFill/>
          <a:ln w="9525">
            <a:noFill/>
            <a:miter lim="800000"/>
            <a:headEnd/>
            <a:tailEnd/>
          </a:ln>
        </p:spPr>
      </p:pic>
      <p:sp>
        <p:nvSpPr>
          <p:cNvPr id="16" name="TextBox 15"/>
          <p:cNvSpPr txBox="1"/>
          <p:nvPr/>
        </p:nvSpPr>
        <p:spPr>
          <a:xfrm>
            <a:off x="785786" y="5286388"/>
            <a:ext cx="7715304" cy="1338828"/>
          </a:xfrm>
          <a:prstGeom prst="rect">
            <a:avLst/>
          </a:prstGeom>
          <a:noFill/>
        </p:spPr>
        <p:txBody>
          <a:bodyPr wrap="square" rtlCol="0">
            <a:spAutoFit/>
          </a:bodyPr>
          <a:lstStyle/>
          <a:p>
            <a:pPr>
              <a:lnSpc>
                <a:spcPct val="150000"/>
              </a:lnSpc>
            </a:pPr>
            <a:r>
              <a:rPr lang="zh-CN" altLang="en-US" b="1" dirty="0" smtClean="0">
                <a:solidFill>
                  <a:srgbClr val="0070C0"/>
                </a:solidFill>
                <a:latin typeface="微软雅黑"/>
                <a:ea typeface="微软雅黑"/>
                <a:cs typeface="微软雅黑"/>
              </a:rPr>
              <a:t>省内客户：兴业银行兰州分行、甘肃宏达铝型材有限公司、金昌市诚联出租车有限公司、金昌市运泰出租车公司、庆阳市西峰区团结小学、甘肃矿区公铁运输有限公司、黄河水土保持天水治理监督局</a:t>
            </a:r>
          </a:p>
        </p:txBody>
      </p:sp>
      <p:sp>
        <p:nvSpPr>
          <p:cNvPr id="19"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信客户应用案例分享</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3"/>
          <p:cNvSpPr>
            <a:spLocks/>
          </p:cNvSpPr>
          <p:nvPr/>
        </p:nvSpPr>
        <p:spPr bwMode="auto">
          <a:xfrm>
            <a:off x="5500688" y="3714750"/>
            <a:ext cx="3311525" cy="1504950"/>
          </a:xfrm>
          <a:prstGeom prst="rect">
            <a:avLst/>
          </a:prstGeom>
          <a:noFill/>
          <a:ln w="9525">
            <a:noFill/>
            <a:miter lim="800000"/>
            <a:headEnd/>
            <a:tailEnd/>
          </a:ln>
        </p:spPr>
        <p:txBody>
          <a:bodyPr lIns="0" tIns="0" rIns="0" bIns="0"/>
          <a:lstStyle/>
          <a:p>
            <a:pPr algn="ctr" eaLnBrk="0" hangingPunct="0">
              <a:lnSpc>
                <a:spcPct val="115000"/>
              </a:lnSpc>
            </a:pPr>
            <a:r>
              <a:rPr lang="zh-CN" altLang="en-US" sz="6000" b="1" dirty="0">
                <a:solidFill>
                  <a:schemeClr val="bg1"/>
                </a:solidFill>
                <a:latin typeface="华文中宋" pitchFamily="2" charset="-122"/>
                <a:ea typeface="华文中宋" pitchFamily="2" charset="-122"/>
              </a:rPr>
              <a:t>谢谢！</a:t>
            </a:r>
          </a:p>
        </p:txBody>
      </p:sp>
    </p:spTree>
    <p:extLst>
      <p:ext uri="{BB962C8B-B14F-4D97-AF65-F5344CB8AC3E}">
        <p14:creationId xmlns:p14="http://schemas.microsoft.com/office/powerpoint/2010/main" xmlns="" val="28023959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信的应用背景</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
        <p:nvSpPr>
          <p:cNvPr id="36" name="矩形 35"/>
          <p:cNvSpPr/>
          <p:nvPr/>
        </p:nvSpPr>
        <p:spPr>
          <a:xfrm>
            <a:off x="1835696" y="4293096"/>
            <a:ext cx="6480720" cy="23042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835696" y="2492896"/>
            <a:ext cx="6480720" cy="165618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内容占位符 2"/>
          <p:cNvSpPr txBox="1">
            <a:spLocks/>
          </p:cNvSpPr>
          <p:nvPr/>
        </p:nvSpPr>
        <p:spPr>
          <a:xfrm>
            <a:off x="1835696" y="4653136"/>
            <a:ext cx="5184576" cy="1944216"/>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4500" indent="-268288">
              <a:lnSpc>
                <a:spcPct val="150000"/>
              </a:lnSpc>
              <a:spcBef>
                <a:spcPts val="0"/>
              </a:spcBef>
              <a:buClr>
                <a:srgbClr val="637EC0"/>
              </a:buClr>
              <a:buSzPct val="97000"/>
            </a:pPr>
            <a:r>
              <a:rPr lang="zh-CN" altLang="en-US" sz="1600" dirty="0">
                <a:latin typeface="微软雅黑" panose="020B0503020204020204" pitchFamily="34" charset="-122"/>
                <a:ea typeface="微软雅黑" panose="020B0503020204020204" pitchFamily="34" charset="-122"/>
              </a:rPr>
              <a:t>企业协</a:t>
            </a:r>
            <a:r>
              <a:rPr lang="zh-CN" altLang="en-US" sz="1600" dirty="0" smtClean="0">
                <a:latin typeface="微软雅黑" panose="020B0503020204020204" pitchFamily="34" charset="-122"/>
                <a:ea typeface="微软雅黑" panose="020B0503020204020204" pitchFamily="34" charset="-122"/>
              </a:rPr>
              <a:t>作人</a:t>
            </a:r>
            <a:r>
              <a:rPr lang="zh-CN" altLang="en-US" sz="1600" dirty="0">
                <a:latin typeface="微软雅黑" panose="020B0503020204020204" pitchFamily="34" charset="-122"/>
                <a:ea typeface="微软雅黑" panose="020B0503020204020204" pitchFamily="34" charset="-122"/>
              </a:rPr>
              <a:t>员实</a:t>
            </a:r>
            <a:r>
              <a:rPr lang="zh-CN" altLang="en-US" sz="1600" dirty="0" smtClean="0">
                <a:latin typeface="微软雅黑" panose="020B0503020204020204" pitchFamily="34" charset="-122"/>
                <a:ea typeface="微软雅黑" panose="020B0503020204020204" pitchFamily="34" charset="-122"/>
              </a:rPr>
              <a:t>名制，</a:t>
            </a:r>
            <a:r>
              <a:rPr lang="zh-CN" altLang="en-US" sz="1600" dirty="0">
                <a:latin typeface="微软雅黑" panose="020B0503020204020204" pitchFamily="34" charset="-122"/>
                <a:ea typeface="微软雅黑" panose="020B0503020204020204" pitchFamily="34" charset="-122"/>
              </a:rPr>
              <a:t>组织化关系链</a:t>
            </a:r>
            <a:endParaRPr lang="en-US" altLang="zh-CN" sz="1600" dirty="0">
              <a:latin typeface="微软雅黑" panose="020B0503020204020204" pitchFamily="34" charset="-122"/>
              <a:ea typeface="微软雅黑" panose="020B0503020204020204" pitchFamily="34" charset="-122"/>
            </a:endParaRPr>
          </a:p>
          <a:p>
            <a:pPr marL="444500" indent="-268288">
              <a:lnSpc>
                <a:spcPct val="150000"/>
              </a:lnSpc>
              <a:spcBef>
                <a:spcPts val="0"/>
              </a:spcBef>
              <a:buClr>
                <a:srgbClr val="637EC0"/>
              </a:buClr>
              <a:buSzPct val="97000"/>
            </a:pPr>
            <a:r>
              <a:rPr lang="zh-CN" altLang="en-US" sz="1600" dirty="0" smtClean="0">
                <a:latin typeface="微软雅黑" panose="020B0503020204020204" pitchFamily="34" charset="-122"/>
                <a:ea typeface="微软雅黑" panose="020B0503020204020204" pitchFamily="34" charset="-122"/>
              </a:rPr>
              <a:t>信</a:t>
            </a:r>
            <a:r>
              <a:rPr lang="zh-CN" altLang="en-US" sz="1600" dirty="0">
                <a:latin typeface="微软雅黑" panose="020B0503020204020204" pitchFamily="34" charset="-122"/>
                <a:ea typeface="微软雅黑" panose="020B0503020204020204" pitchFamily="34" charset="-122"/>
              </a:rPr>
              <a:t>息</a:t>
            </a:r>
            <a:r>
              <a:rPr lang="zh-CN" altLang="en-US" sz="1600" dirty="0" smtClean="0">
                <a:latin typeface="微软雅黑" panose="020B0503020204020204" pitchFamily="34" charset="-122"/>
                <a:ea typeface="微软雅黑" panose="020B0503020204020204" pitchFamily="34" charset="-122"/>
              </a:rPr>
              <a:t>必须确保即时送达、有效</a:t>
            </a:r>
            <a:endParaRPr lang="en-US" altLang="zh-CN" sz="1600" dirty="0" smtClean="0">
              <a:latin typeface="微软雅黑" panose="020B0503020204020204" pitchFamily="34" charset="-122"/>
              <a:ea typeface="微软雅黑" panose="020B0503020204020204" pitchFamily="34" charset="-122"/>
            </a:endParaRPr>
          </a:p>
          <a:p>
            <a:pPr marL="444500" indent="-268288">
              <a:lnSpc>
                <a:spcPct val="150000"/>
              </a:lnSpc>
              <a:spcBef>
                <a:spcPts val="0"/>
              </a:spcBef>
              <a:buClr>
                <a:srgbClr val="637EC0"/>
              </a:buClr>
              <a:buSzPct val="97000"/>
            </a:pPr>
            <a:r>
              <a:rPr lang="zh-CN" altLang="en-US" sz="1600" dirty="0">
                <a:latin typeface="微软雅黑" panose="020B0503020204020204" pitchFamily="34" charset="-122"/>
                <a:ea typeface="微软雅黑" panose="020B0503020204020204" pitchFamily="34" charset="-122"/>
              </a:rPr>
              <a:t>数</a:t>
            </a:r>
            <a:r>
              <a:rPr lang="zh-CN" altLang="en-US" sz="1600" dirty="0" smtClean="0">
                <a:latin typeface="微软雅黑" panose="020B0503020204020204" pitchFamily="34" charset="-122"/>
                <a:ea typeface="微软雅黑" panose="020B0503020204020204" pitchFamily="34" charset="-122"/>
              </a:rPr>
              <a:t>据保证安全，可</a:t>
            </a:r>
            <a:r>
              <a:rPr lang="zh-CN" altLang="en-US" sz="1600" dirty="0">
                <a:latin typeface="微软雅黑" panose="020B0503020204020204" pitchFamily="34" charset="-122"/>
                <a:ea typeface="微软雅黑" panose="020B0503020204020204" pitchFamily="34" charset="-122"/>
              </a:rPr>
              <a:t>备查、可追</a:t>
            </a:r>
            <a:r>
              <a:rPr lang="zh-CN" altLang="en-US" sz="1600" dirty="0" smtClean="0">
                <a:latin typeface="微软雅黑" panose="020B0503020204020204" pitchFamily="34" charset="-122"/>
                <a:ea typeface="微软雅黑" panose="020B0503020204020204" pitchFamily="34" charset="-122"/>
              </a:rPr>
              <a:t>溯</a:t>
            </a:r>
            <a:endParaRPr lang="en-US" altLang="zh-CN" sz="1600" dirty="0" smtClean="0">
              <a:latin typeface="微软雅黑" panose="020B0503020204020204" pitchFamily="34" charset="-122"/>
              <a:ea typeface="微软雅黑" panose="020B0503020204020204" pitchFamily="34" charset="-122"/>
            </a:endParaRPr>
          </a:p>
          <a:p>
            <a:pPr marL="444500" indent="-268288">
              <a:lnSpc>
                <a:spcPct val="150000"/>
              </a:lnSpc>
              <a:spcBef>
                <a:spcPts val="0"/>
              </a:spcBef>
              <a:buClr>
                <a:srgbClr val="637EC0"/>
              </a:buClr>
              <a:buSzPct val="97000"/>
            </a:pPr>
            <a:r>
              <a:rPr lang="zh-CN" altLang="en-US" sz="1600" dirty="0" smtClean="0">
                <a:latin typeface="微软雅黑" panose="020B0503020204020204" pitchFamily="34" charset="-122"/>
                <a:ea typeface="微软雅黑" panose="020B0503020204020204" pitchFamily="34" charset="-122"/>
              </a:rPr>
              <a:t>通讯录信息</a:t>
            </a:r>
            <a:r>
              <a:rPr lang="zh-CN" altLang="en-US" sz="1600" dirty="0">
                <a:latin typeface="微软雅黑" panose="020B0503020204020204" pitchFamily="34" charset="-122"/>
                <a:ea typeface="微软雅黑" panose="020B0503020204020204" pitchFamily="34" charset="-122"/>
              </a:rPr>
              <a:t>更新</a:t>
            </a:r>
            <a:r>
              <a:rPr lang="zh-CN" altLang="en-US" sz="1600" dirty="0" smtClean="0">
                <a:latin typeface="微软雅黑" panose="020B0503020204020204" pitchFamily="34" charset="-122"/>
                <a:ea typeface="微软雅黑" panose="020B0503020204020204" pitchFamily="34" charset="-122"/>
              </a:rPr>
              <a:t>及时、便利</a:t>
            </a:r>
            <a:endParaRPr lang="en-US" altLang="zh-CN" sz="1600" dirty="0" smtClean="0">
              <a:latin typeface="微软雅黑" panose="020B0503020204020204" pitchFamily="34" charset="-122"/>
              <a:ea typeface="微软雅黑" panose="020B0503020204020204" pitchFamily="34" charset="-122"/>
            </a:endParaRPr>
          </a:p>
          <a:p>
            <a:pPr marL="444500" indent="-268288">
              <a:lnSpc>
                <a:spcPct val="150000"/>
              </a:lnSpc>
              <a:spcBef>
                <a:spcPts val="0"/>
              </a:spcBef>
              <a:buClr>
                <a:srgbClr val="637EC0"/>
              </a:buClr>
              <a:buSzPct val="97000"/>
            </a:pPr>
            <a:r>
              <a:rPr lang="zh-CN" altLang="en-US" sz="1600" dirty="0">
                <a:latin typeface="微软雅黑" panose="020B0503020204020204" pitchFamily="34" charset="-122"/>
                <a:ea typeface="微软雅黑" panose="020B0503020204020204" pitchFamily="34" charset="-122"/>
              </a:rPr>
              <a:t>可移动化的办公平</a:t>
            </a:r>
            <a:r>
              <a:rPr lang="zh-CN" altLang="en-US" sz="1600" dirty="0" smtClean="0">
                <a:latin typeface="微软雅黑" panose="020B0503020204020204" pitchFamily="34" charset="-122"/>
                <a:ea typeface="微软雅黑" panose="020B0503020204020204" pitchFamily="34" charset="-122"/>
              </a:rPr>
              <a:t>台</a:t>
            </a:r>
            <a:endParaRPr lang="en-US" altLang="zh-CN" sz="1600" dirty="0">
              <a:latin typeface="微软雅黑" panose="020B0503020204020204" pitchFamily="34" charset="-122"/>
              <a:ea typeface="微软雅黑" panose="020B0503020204020204" pitchFamily="34" charset="-122"/>
            </a:endParaRPr>
          </a:p>
        </p:txBody>
      </p:sp>
      <p:sp>
        <p:nvSpPr>
          <p:cNvPr id="39" name="矩形 38"/>
          <p:cNvSpPr/>
          <p:nvPr/>
        </p:nvSpPr>
        <p:spPr>
          <a:xfrm>
            <a:off x="536730" y="1124744"/>
            <a:ext cx="8122980" cy="1338828"/>
          </a:xfrm>
          <a:prstGeom prst="rect">
            <a:avLst/>
          </a:prstGeom>
          <a:ln>
            <a:noFill/>
          </a:ln>
        </p:spPr>
        <p:txBody>
          <a:bodyPr wrap="square">
            <a:spAutoFit/>
          </a:bodyPr>
          <a:lstStyle/>
          <a:p>
            <a:pPr>
              <a:lnSpc>
                <a:spcPct val="150000"/>
              </a:lnSpc>
              <a:buClr>
                <a:schemeClr val="tx2">
                  <a:lumMod val="60000"/>
                  <a:lumOff val="40000"/>
                </a:schemeClr>
              </a:buClr>
              <a:buSzPct val="97000"/>
            </a:pPr>
            <a:r>
              <a:rPr lang="zh-CN" altLang="en-US" b="1" dirty="0" smtClean="0">
                <a:solidFill>
                  <a:schemeClr val="tx1">
                    <a:lumMod val="65000"/>
                    <a:lumOff val="35000"/>
                  </a:schemeClr>
                </a:solidFill>
                <a:latin typeface="微软雅黑" pitchFamily="34" charset="-122"/>
                <a:ea typeface="微软雅黑" pitchFamily="34" charset="-122"/>
              </a:rPr>
              <a:t>        微信培养</a:t>
            </a:r>
            <a:r>
              <a:rPr lang="zh-CN" altLang="en-US" b="1" dirty="0">
                <a:solidFill>
                  <a:schemeClr val="tx1">
                    <a:lumMod val="65000"/>
                    <a:lumOff val="35000"/>
                  </a:schemeClr>
                </a:solidFill>
                <a:latin typeface="微软雅黑" pitchFamily="34" charset="-122"/>
                <a:ea typeface="微软雅黑" pitchFamily="34" charset="-122"/>
              </a:rPr>
              <a:t>了手机用户移动互联沟通交流的</a:t>
            </a:r>
            <a:r>
              <a:rPr lang="zh-CN" altLang="en-US" b="1" dirty="0" smtClean="0">
                <a:solidFill>
                  <a:schemeClr val="tx1">
                    <a:lumMod val="65000"/>
                    <a:lumOff val="35000"/>
                  </a:schemeClr>
                </a:solidFill>
                <a:latin typeface="微软雅黑" pitchFamily="34" charset="-122"/>
                <a:ea typeface="微软雅黑" pitchFamily="34" charset="-122"/>
              </a:rPr>
              <a:t>使用体验</a:t>
            </a:r>
            <a:r>
              <a:rPr lang="zh-CN" altLang="en-US" b="1" dirty="0">
                <a:solidFill>
                  <a:schemeClr val="tx1">
                    <a:lumMod val="65000"/>
                    <a:lumOff val="35000"/>
                  </a:schemeClr>
                </a:solidFill>
                <a:latin typeface="微软雅黑" pitchFamily="34" charset="-122"/>
                <a:ea typeface="微软雅黑" pitchFamily="34" charset="-122"/>
              </a:rPr>
              <a:t>，</a:t>
            </a:r>
            <a:r>
              <a:rPr lang="zh-CN" altLang="en-US" b="1" dirty="0" smtClean="0">
                <a:solidFill>
                  <a:schemeClr val="tx1">
                    <a:lumMod val="65000"/>
                    <a:lumOff val="35000"/>
                  </a:schemeClr>
                </a:solidFill>
                <a:latin typeface="微软雅黑" pitchFamily="34" charset="-122"/>
                <a:ea typeface="微软雅黑" pitchFamily="34" charset="-122"/>
              </a:rPr>
              <a:t>部分企业员工应用微信进行工作的沟通和协作，但微信个人社交的产品定位无法满足企业内部沟通、</a:t>
            </a:r>
            <a:r>
              <a:rPr lang="zh-CN" altLang="en-US" b="1" dirty="0">
                <a:solidFill>
                  <a:schemeClr val="tx1">
                    <a:lumMod val="65000"/>
                    <a:lumOff val="35000"/>
                  </a:schemeClr>
                </a:solidFill>
                <a:latin typeface="微软雅黑" pitchFamily="34" charset="-122"/>
                <a:ea typeface="微软雅黑" pitchFamily="34" charset="-122"/>
              </a:rPr>
              <a:t>管理</a:t>
            </a:r>
            <a:r>
              <a:rPr lang="zh-CN" altLang="en-US" b="1" dirty="0" smtClean="0">
                <a:solidFill>
                  <a:schemeClr val="tx1">
                    <a:lumMod val="65000"/>
                    <a:lumOff val="35000"/>
                  </a:schemeClr>
                </a:solidFill>
                <a:latin typeface="微软雅黑" pitchFamily="34" charset="-122"/>
                <a:ea typeface="微软雅黑" pitchFamily="34" charset="-122"/>
              </a:rPr>
              <a:t>的需要。</a:t>
            </a:r>
            <a:endParaRPr lang="en-US" altLang="zh-CN" b="1" dirty="0" smtClean="0">
              <a:solidFill>
                <a:schemeClr val="tx1">
                  <a:lumMod val="65000"/>
                  <a:lumOff val="35000"/>
                </a:schemeClr>
              </a:solidFill>
              <a:latin typeface="微软雅黑" pitchFamily="34" charset="-122"/>
              <a:ea typeface="微软雅黑" pitchFamily="34" charset="-122"/>
            </a:endParaRPr>
          </a:p>
        </p:txBody>
      </p:sp>
      <p:sp>
        <p:nvSpPr>
          <p:cNvPr id="40" name="TextBox 39"/>
          <p:cNvSpPr txBox="1"/>
          <p:nvPr/>
        </p:nvSpPr>
        <p:spPr>
          <a:xfrm>
            <a:off x="2267744" y="4355812"/>
            <a:ext cx="2952328" cy="369332"/>
          </a:xfrm>
          <a:prstGeom prst="rect">
            <a:avLst/>
          </a:prstGeom>
          <a:noFill/>
        </p:spPr>
        <p:txBody>
          <a:bodyPr wrap="square" rtlCol="0">
            <a:spAutoFit/>
          </a:bodyPr>
          <a:lstStyle/>
          <a:p>
            <a:r>
              <a:rPr lang="zh-CN" altLang="en-US" b="1" dirty="0" smtClean="0">
                <a:solidFill>
                  <a:srgbClr val="345088"/>
                </a:solidFill>
                <a:latin typeface="微软雅黑" pitchFamily="34" charset="-122"/>
                <a:ea typeface="微软雅黑" pitchFamily="34" charset="-122"/>
              </a:rPr>
              <a:t>企业协作与沟通的特定需要</a:t>
            </a:r>
            <a:endParaRPr lang="zh-CN" altLang="en-US" b="1" dirty="0">
              <a:solidFill>
                <a:srgbClr val="345088"/>
              </a:solidFill>
              <a:latin typeface="微软雅黑" pitchFamily="34" charset="-122"/>
              <a:ea typeface="微软雅黑" pitchFamily="34" charset="-122"/>
            </a:endParaRPr>
          </a:p>
        </p:txBody>
      </p:sp>
      <p:sp>
        <p:nvSpPr>
          <p:cNvPr id="41" name="矩形 40"/>
          <p:cNvSpPr/>
          <p:nvPr/>
        </p:nvSpPr>
        <p:spPr>
          <a:xfrm>
            <a:off x="1979712" y="2948751"/>
            <a:ext cx="6348021" cy="1200329"/>
          </a:xfrm>
          <a:prstGeom prst="rect">
            <a:avLst/>
          </a:prstGeom>
          <a:ln>
            <a:noFill/>
          </a:ln>
        </p:spPr>
        <p:txBody>
          <a:bodyPr wrap="square">
            <a:spAutoFit/>
          </a:bodyPr>
          <a:lstStyle/>
          <a:p>
            <a:pPr marL="119062" indent="-285750">
              <a:lnSpc>
                <a:spcPct val="150000"/>
              </a:lnSpc>
              <a:buClr>
                <a:srgbClr val="637EC0"/>
              </a:buClr>
              <a:buSzPct val="97000"/>
              <a:buFont typeface="Arial" pitchFamily="34" charset="0"/>
              <a:buChar char="•"/>
            </a:pPr>
            <a:r>
              <a:rPr lang="zh-CN" altLang="en-US" sz="1600" dirty="0" smtClean="0">
                <a:latin typeface="微软雅黑" pitchFamily="34" charset="-122"/>
                <a:ea typeface="微软雅黑" pitchFamily="34" charset="-122"/>
              </a:rPr>
              <a:t>非</a:t>
            </a:r>
            <a:r>
              <a:rPr lang="zh-CN" altLang="en-US" sz="1600" dirty="0">
                <a:latin typeface="微软雅黑" pitchFamily="34" charset="-122"/>
                <a:ea typeface="微软雅黑" pitchFamily="34" charset="-122"/>
              </a:rPr>
              <a:t>实</a:t>
            </a:r>
            <a:r>
              <a:rPr lang="zh-CN" altLang="en-US" sz="1600" dirty="0" smtClean="0">
                <a:latin typeface="微软雅黑" pitchFamily="34" charset="-122"/>
                <a:ea typeface="微软雅黑" pitchFamily="34" charset="-122"/>
              </a:rPr>
              <a:t>名</a:t>
            </a:r>
            <a:r>
              <a:rPr lang="en-US" altLang="zh-CN" sz="1600" dirty="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须彼此且确认了好友关系，企业规模稍大时无法广泛</a:t>
            </a:r>
            <a:r>
              <a:rPr lang="zh-CN" altLang="en-US" sz="1600" dirty="0">
                <a:latin typeface="微软雅黑" pitchFamily="34" charset="-122"/>
                <a:ea typeface="微软雅黑" pitchFamily="34" charset="-122"/>
              </a:rPr>
              <a:t>应用</a:t>
            </a:r>
            <a:endParaRPr lang="en-US" altLang="zh-CN" sz="1600" dirty="0">
              <a:latin typeface="微软雅黑" pitchFamily="34" charset="-122"/>
              <a:ea typeface="微软雅黑" pitchFamily="34" charset="-122"/>
            </a:endParaRPr>
          </a:p>
          <a:p>
            <a:pPr marL="119062" indent="-285750">
              <a:lnSpc>
                <a:spcPct val="150000"/>
              </a:lnSpc>
              <a:buClr>
                <a:srgbClr val="637EC0"/>
              </a:buClr>
              <a:buSzPct val="97000"/>
              <a:buFont typeface="Arial" pitchFamily="34" charset="0"/>
              <a:buChar char="•"/>
            </a:pPr>
            <a:r>
              <a:rPr lang="zh-CN" altLang="en-US" sz="1600" dirty="0" smtClean="0">
                <a:latin typeface="微软雅黑" pitchFamily="34" charset="-122"/>
                <a:ea typeface="微软雅黑" pitchFamily="34" charset="-122"/>
              </a:rPr>
              <a:t>通信录非组织机构化，难以满足企业管理要求</a:t>
            </a:r>
            <a:endParaRPr lang="en-US" altLang="zh-CN" sz="1600" dirty="0" smtClean="0">
              <a:latin typeface="微软雅黑" pitchFamily="34" charset="-122"/>
              <a:ea typeface="微软雅黑" pitchFamily="34" charset="-122"/>
            </a:endParaRPr>
          </a:p>
          <a:p>
            <a:pPr marL="119062" indent="-285750">
              <a:lnSpc>
                <a:spcPct val="150000"/>
              </a:lnSpc>
              <a:buClr>
                <a:srgbClr val="637EC0"/>
              </a:buClr>
              <a:buSzPct val="97000"/>
              <a:buFont typeface="Arial" pitchFamily="34" charset="0"/>
              <a:buChar char="•"/>
            </a:pPr>
            <a:r>
              <a:rPr lang="zh-CN" altLang="en-US" sz="1600" dirty="0">
                <a:latin typeface="微软雅黑" pitchFamily="34" charset="-122"/>
                <a:ea typeface="微软雅黑" pitchFamily="34" charset="-122"/>
              </a:rPr>
              <a:t>微信属个人私密的生活圈</a:t>
            </a:r>
            <a:r>
              <a:rPr lang="zh-CN" altLang="en-US" sz="1600" dirty="0" smtClean="0">
                <a:latin typeface="微软雅黑" pitchFamily="34" charset="-122"/>
                <a:ea typeface="微软雅黑" pitchFamily="34" charset="-122"/>
              </a:rPr>
              <a:t>，员工抵</a:t>
            </a:r>
            <a:r>
              <a:rPr lang="zh-CN" altLang="en-US" sz="1600" dirty="0">
                <a:latin typeface="微软雅黑" pitchFamily="34" charset="-122"/>
                <a:ea typeface="微软雅黑" pitchFamily="34" charset="-122"/>
              </a:rPr>
              <a:t>触其工作化</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42" name="TextBox 41"/>
          <p:cNvSpPr txBox="1"/>
          <p:nvPr/>
        </p:nvSpPr>
        <p:spPr>
          <a:xfrm>
            <a:off x="2231740" y="2564904"/>
            <a:ext cx="3492388" cy="369332"/>
          </a:xfrm>
          <a:prstGeom prst="rect">
            <a:avLst/>
          </a:prstGeom>
          <a:noFill/>
        </p:spPr>
        <p:txBody>
          <a:bodyPr wrap="square" rtlCol="0">
            <a:spAutoFit/>
          </a:bodyPr>
          <a:lstStyle/>
          <a:p>
            <a:r>
              <a:rPr lang="zh-CN" altLang="en-US" b="1" dirty="0" smtClean="0">
                <a:solidFill>
                  <a:srgbClr val="345088"/>
                </a:solidFill>
                <a:latin typeface="微软雅黑" pitchFamily="34" charset="-122"/>
                <a:ea typeface="微软雅黑" pitchFamily="34" charset="-122"/>
              </a:rPr>
              <a:t>工作场景使用微信遇到的</a:t>
            </a:r>
            <a:r>
              <a:rPr lang="zh-CN" altLang="en-US" b="1" dirty="0">
                <a:solidFill>
                  <a:srgbClr val="345088"/>
                </a:solidFill>
                <a:latin typeface="微软雅黑" pitchFamily="34" charset="-122"/>
                <a:ea typeface="微软雅黑" pitchFamily="34" charset="-122"/>
              </a:rPr>
              <a:t>困境</a:t>
            </a:r>
          </a:p>
        </p:txBody>
      </p:sp>
      <p:grpSp>
        <p:nvGrpSpPr>
          <p:cNvPr id="43" name="组合 42"/>
          <p:cNvGrpSpPr/>
          <p:nvPr/>
        </p:nvGrpSpPr>
        <p:grpSpPr>
          <a:xfrm>
            <a:off x="773058" y="2934236"/>
            <a:ext cx="897772" cy="852194"/>
            <a:chOff x="773058" y="2574196"/>
            <a:chExt cx="897772" cy="852194"/>
          </a:xfrm>
        </p:grpSpPr>
        <p:sp>
          <p:nvSpPr>
            <p:cNvPr id="44" name="椭圆 43"/>
            <p:cNvSpPr/>
            <p:nvPr/>
          </p:nvSpPr>
          <p:spPr>
            <a:xfrm>
              <a:off x="773058" y="2574196"/>
              <a:ext cx="864096" cy="852194"/>
            </a:xfrm>
            <a:prstGeom prst="ellipse">
              <a:avLst/>
            </a:prstGeom>
            <a:gradFill flip="none" rotWithShape="1">
              <a:gsLst>
                <a:gs pos="0">
                  <a:srgbClr val="345088"/>
                </a:gs>
                <a:gs pos="99000">
                  <a:srgbClr val="637EC0"/>
                </a:gs>
                <a:gs pos="100000">
                  <a:srgbClr val="637EC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  </a:t>
              </a:r>
              <a:endParaRPr lang="zh-CN" altLang="en-US" b="1" dirty="0">
                <a:latin typeface="Arial Black" pitchFamily="34" charset="0"/>
              </a:endParaRPr>
            </a:p>
          </p:txBody>
        </p:sp>
        <p:sp>
          <p:nvSpPr>
            <p:cNvPr id="45" name="TextBox 44"/>
            <p:cNvSpPr txBox="1"/>
            <p:nvPr/>
          </p:nvSpPr>
          <p:spPr>
            <a:xfrm>
              <a:off x="971600" y="2649106"/>
              <a:ext cx="699230" cy="707886"/>
            </a:xfrm>
            <a:prstGeom prst="rect">
              <a:avLst/>
            </a:prstGeom>
            <a:noFill/>
          </p:spPr>
          <p:txBody>
            <a:bodyPr wrap="none" rtlCol="0">
              <a:spAutoFit/>
            </a:bodyPr>
            <a:lstStyle/>
            <a:p>
              <a:r>
                <a:rPr lang="zh-CN" altLang="en-US" sz="4000" b="1" dirty="0" smtClean="0">
                  <a:solidFill>
                    <a:schemeClr val="bg1"/>
                  </a:solidFill>
                  <a:latin typeface="Arial" pitchFamily="34" charset="0"/>
                  <a:cs typeface="Arial" pitchFamily="34" charset="0"/>
                </a:rPr>
                <a:t>？</a:t>
              </a:r>
              <a:endParaRPr lang="zh-CN" altLang="en-US" sz="4000" b="1" dirty="0">
                <a:solidFill>
                  <a:schemeClr val="bg1"/>
                </a:solidFill>
                <a:latin typeface="Arial" pitchFamily="34" charset="0"/>
                <a:cs typeface="Arial" pitchFamily="34" charset="0"/>
              </a:endParaRPr>
            </a:p>
          </p:txBody>
        </p:sp>
      </p:grpSp>
      <p:grpSp>
        <p:nvGrpSpPr>
          <p:cNvPr id="46" name="组合 45"/>
          <p:cNvGrpSpPr/>
          <p:nvPr/>
        </p:nvGrpSpPr>
        <p:grpSpPr>
          <a:xfrm>
            <a:off x="755576" y="4797152"/>
            <a:ext cx="864096" cy="852194"/>
            <a:chOff x="820217" y="5085184"/>
            <a:chExt cx="864096" cy="852194"/>
          </a:xfrm>
        </p:grpSpPr>
        <p:sp>
          <p:nvSpPr>
            <p:cNvPr id="47" name="椭圆 46"/>
            <p:cNvSpPr/>
            <p:nvPr/>
          </p:nvSpPr>
          <p:spPr>
            <a:xfrm>
              <a:off x="820217" y="5085184"/>
              <a:ext cx="864096" cy="852194"/>
            </a:xfrm>
            <a:prstGeom prst="ellipse">
              <a:avLst/>
            </a:prstGeom>
            <a:gradFill flip="none" rotWithShape="1">
              <a:gsLst>
                <a:gs pos="0">
                  <a:srgbClr val="345088"/>
                </a:gs>
                <a:gs pos="100000">
                  <a:srgbClr val="637EC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  </a:t>
              </a:r>
              <a:endParaRPr lang="zh-CN" altLang="en-US" b="1" dirty="0">
                <a:latin typeface="Arial Black" pitchFamily="34" charset="0"/>
              </a:endParaRPr>
            </a:p>
          </p:txBody>
        </p:sp>
        <p:sp>
          <p:nvSpPr>
            <p:cNvPr id="48" name="TextBox 47"/>
            <p:cNvSpPr txBox="1"/>
            <p:nvPr/>
          </p:nvSpPr>
          <p:spPr>
            <a:xfrm>
              <a:off x="1016876" y="5157192"/>
              <a:ext cx="458780" cy="646331"/>
            </a:xfrm>
            <a:prstGeom prst="rect">
              <a:avLst/>
            </a:prstGeom>
            <a:noFill/>
          </p:spPr>
          <p:txBody>
            <a:bodyPr wrap="none" rtlCol="0">
              <a:spAutoFit/>
            </a:bodyPr>
            <a:lstStyle/>
            <a:p>
              <a:r>
                <a:rPr lang="zh-CN" altLang="en-US" sz="3600" b="1" dirty="0" smtClean="0">
                  <a:solidFill>
                    <a:schemeClr val="bg1"/>
                  </a:solidFill>
                  <a:latin typeface="Arial" pitchFamily="34" charset="0"/>
                  <a:cs typeface="Arial" pitchFamily="34" charset="0"/>
                  <a:sym typeface="Symbol"/>
                </a:rPr>
                <a:t></a:t>
              </a:r>
              <a:endParaRPr lang="zh-CN" altLang="en-US" sz="3600" b="1"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3"/>
          <p:cNvPicPr>
            <a:picLocks noChangeAspect="1"/>
          </p:cNvPicPr>
          <p:nvPr/>
        </p:nvPicPr>
        <p:blipFill>
          <a:blip r:embed="rId3"/>
          <a:srcRect/>
          <a:stretch>
            <a:fillRect/>
          </a:stretch>
        </p:blipFill>
        <p:spPr bwMode="auto">
          <a:xfrm>
            <a:off x="7092950" y="60325"/>
            <a:ext cx="1943100" cy="1281113"/>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498475" y="-26988"/>
            <a:ext cx="1658938" cy="1584326"/>
          </a:xfrm>
          <a:prstGeom prst="rect">
            <a:avLst/>
          </a:prstGeom>
          <a:solidFill>
            <a:schemeClr val="bg1">
              <a:lumMod val="75000"/>
            </a:schemeClr>
          </a:solidFill>
          <a:ln>
            <a:noFill/>
          </a:ln>
          <a:effectLst/>
        </p:spPr>
      </p:pic>
      <p:sp>
        <p:nvSpPr>
          <p:cNvPr id="9" name="矩形 8"/>
          <p:cNvSpPr/>
          <p:nvPr/>
        </p:nvSpPr>
        <p:spPr>
          <a:xfrm>
            <a:off x="563563" y="-38100"/>
            <a:ext cx="1531937" cy="14843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effectLst>
                  <a:outerShdw blurRad="38100" dist="38100" dir="2700000" algn="tl">
                    <a:srgbClr val="000000">
                      <a:alpha val="43137"/>
                    </a:srgbClr>
                  </a:outerShdw>
                </a:effectLst>
                <a:latin typeface="微软雅黑" pitchFamily="34" charset="-122"/>
              </a:rPr>
              <a:t>目录</a:t>
            </a:r>
          </a:p>
        </p:txBody>
      </p:sp>
      <p:cxnSp>
        <p:nvCxnSpPr>
          <p:cNvPr id="17" name="直接连接符 16"/>
          <p:cNvCxnSpPr/>
          <p:nvPr/>
        </p:nvCxnSpPr>
        <p:spPr>
          <a:xfrm>
            <a:off x="2047875" y="2763465"/>
            <a:ext cx="5616575" cy="0"/>
          </a:xfrm>
          <a:prstGeom prst="line">
            <a:avLst/>
          </a:prstGeom>
        </p:spPr>
        <p:style>
          <a:lnRef idx="1">
            <a:schemeClr val="dk1"/>
          </a:lnRef>
          <a:fillRef idx="0">
            <a:schemeClr val="dk1"/>
          </a:fillRef>
          <a:effectRef idx="0">
            <a:schemeClr val="dk1"/>
          </a:effectRef>
          <a:fontRef idx="minor">
            <a:schemeClr val="tx1"/>
          </a:fontRef>
        </p:style>
      </p:cxnSp>
      <p:sp>
        <p:nvSpPr>
          <p:cNvPr id="18" name="文本框 47"/>
          <p:cNvSpPr txBox="1"/>
          <p:nvPr/>
        </p:nvSpPr>
        <p:spPr>
          <a:xfrm>
            <a:off x="2051050" y="2236415"/>
            <a:ext cx="2698175" cy="523220"/>
          </a:xfrm>
          <a:prstGeom prst="rect">
            <a:avLst/>
          </a:prstGeom>
          <a:noFill/>
        </p:spPr>
        <p:txBody>
          <a:bodyPr wrap="none">
            <a:spAutoFit/>
          </a:bodyPr>
          <a:lstStyle/>
          <a:p>
            <a:pPr>
              <a:defRPr/>
            </a:pPr>
            <a:r>
              <a:rPr lang="zh-CN" altLang="en-US" sz="2800" dirty="0" smtClean="0">
                <a:latin typeface="+mn-ea"/>
                <a:ea typeface="+mn-ea"/>
              </a:rPr>
              <a:t>蓝信的应用背景</a:t>
            </a:r>
            <a:endParaRPr lang="zh-CN" altLang="en-US" sz="2800" dirty="0">
              <a:latin typeface="+mn-ea"/>
              <a:ea typeface="+mn-ea"/>
            </a:endParaRPr>
          </a:p>
        </p:txBody>
      </p:sp>
      <p:cxnSp>
        <p:nvCxnSpPr>
          <p:cNvPr id="19" name="直接连接符 18"/>
          <p:cNvCxnSpPr/>
          <p:nvPr/>
        </p:nvCxnSpPr>
        <p:spPr>
          <a:xfrm>
            <a:off x="2047875" y="3392487"/>
            <a:ext cx="5616575" cy="0"/>
          </a:xfrm>
          <a:prstGeom prst="line">
            <a:avLst/>
          </a:prstGeom>
        </p:spPr>
        <p:style>
          <a:lnRef idx="1">
            <a:schemeClr val="dk1"/>
          </a:lnRef>
          <a:fillRef idx="0">
            <a:schemeClr val="dk1"/>
          </a:fillRef>
          <a:effectRef idx="0">
            <a:schemeClr val="dk1"/>
          </a:effectRef>
          <a:fontRef idx="minor">
            <a:schemeClr val="tx1"/>
          </a:fontRef>
        </p:style>
      </p:cxnSp>
      <p:sp>
        <p:nvSpPr>
          <p:cNvPr id="20" name="文本框 54"/>
          <p:cNvSpPr txBox="1"/>
          <p:nvPr/>
        </p:nvSpPr>
        <p:spPr>
          <a:xfrm>
            <a:off x="2047875" y="2884487"/>
            <a:ext cx="2339102" cy="523220"/>
          </a:xfrm>
          <a:prstGeom prst="rect">
            <a:avLst/>
          </a:prstGeom>
          <a:noFill/>
        </p:spPr>
        <p:txBody>
          <a:bodyPr wrap="none">
            <a:spAutoFit/>
          </a:bodyPr>
          <a:lstStyle/>
          <a:p>
            <a:pPr>
              <a:defRPr/>
            </a:pPr>
            <a:r>
              <a:rPr lang="zh-CN" altLang="en-US" sz="2800" dirty="0">
                <a:solidFill>
                  <a:srgbClr val="FF0000"/>
                </a:solidFill>
                <a:latin typeface="+mn-ea"/>
                <a:ea typeface="+mn-ea"/>
              </a:rPr>
              <a:t>蓝</a:t>
            </a:r>
            <a:r>
              <a:rPr lang="zh-CN" altLang="en-US" sz="2800" dirty="0" smtClean="0">
                <a:solidFill>
                  <a:srgbClr val="FF0000"/>
                </a:solidFill>
                <a:latin typeface="+mn-ea"/>
                <a:ea typeface="+mn-ea"/>
              </a:rPr>
              <a:t>信产品介绍</a:t>
            </a:r>
            <a:endParaRPr lang="zh-CN" altLang="en-US" sz="2800" dirty="0">
              <a:solidFill>
                <a:srgbClr val="FF0000"/>
              </a:solidFill>
              <a:latin typeface="+mn-ea"/>
              <a:ea typeface="+mn-ea"/>
            </a:endParaRPr>
          </a:p>
        </p:txBody>
      </p:sp>
      <p:pic>
        <p:nvPicPr>
          <p:cNvPr id="21" name="图片 1"/>
          <p:cNvPicPr>
            <a:picLocks noChangeAspect="1"/>
          </p:cNvPicPr>
          <p:nvPr/>
        </p:nvPicPr>
        <p:blipFill>
          <a:blip r:embed="rId5"/>
          <a:srcRect/>
          <a:stretch>
            <a:fillRect/>
          </a:stretch>
        </p:blipFill>
        <p:spPr bwMode="auto">
          <a:xfrm>
            <a:off x="1403350" y="2376115"/>
            <a:ext cx="403225" cy="304800"/>
          </a:xfrm>
          <a:prstGeom prst="rect">
            <a:avLst/>
          </a:prstGeom>
          <a:noFill/>
          <a:ln w="9525">
            <a:noFill/>
            <a:miter lim="800000"/>
            <a:headEnd/>
            <a:tailEnd/>
          </a:ln>
        </p:spPr>
      </p:pic>
      <p:pic>
        <p:nvPicPr>
          <p:cNvPr id="25" name="图片 20"/>
          <p:cNvPicPr>
            <a:picLocks noChangeAspect="1"/>
          </p:cNvPicPr>
          <p:nvPr/>
        </p:nvPicPr>
        <p:blipFill>
          <a:blip r:embed="rId5"/>
          <a:srcRect/>
          <a:stretch>
            <a:fillRect/>
          </a:stretch>
        </p:blipFill>
        <p:spPr bwMode="auto">
          <a:xfrm>
            <a:off x="1403350" y="3038474"/>
            <a:ext cx="403225" cy="303213"/>
          </a:xfrm>
          <a:prstGeom prst="rect">
            <a:avLst/>
          </a:prstGeom>
          <a:noFill/>
          <a:ln w="9525">
            <a:noFill/>
            <a:miter lim="800000"/>
            <a:headEnd/>
            <a:tailEnd/>
          </a:ln>
        </p:spPr>
      </p:pic>
      <p:cxnSp>
        <p:nvCxnSpPr>
          <p:cNvPr id="26" name="直接连接符 25"/>
          <p:cNvCxnSpPr/>
          <p:nvPr/>
        </p:nvCxnSpPr>
        <p:spPr>
          <a:xfrm>
            <a:off x="2047875" y="4077072"/>
            <a:ext cx="5616575" cy="0"/>
          </a:xfrm>
          <a:prstGeom prst="line">
            <a:avLst/>
          </a:prstGeom>
        </p:spPr>
        <p:style>
          <a:lnRef idx="1">
            <a:schemeClr val="dk1"/>
          </a:lnRef>
          <a:fillRef idx="0">
            <a:schemeClr val="dk1"/>
          </a:fillRef>
          <a:effectRef idx="0">
            <a:schemeClr val="dk1"/>
          </a:effectRef>
          <a:fontRef idx="minor">
            <a:schemeClr val="tx1"/>
          </a:fontRef>
        </p:style>
      </p:cxnSp>
      <p:sp>
        <p:nvSpPr>
          <p:cNvPr id="27" name="文本框 14"/>
          <p:cNvSpPr txBox="1"/>
          <p:nvPr/>
        </p:nvSpPr>
        <p:spPr>
          <a:xfrm>
            <a:off x="2047875" y="3532559"/>
            <a:ext cx="3416320"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信服务模式及资费</a:t>
            </a:r>
            <a:endParaRPr lang="zh-CN" altLang="en-US" sz="2800" dirty="0">
              <a:latin typeface="微软雅黑" charset="-122"/>
              <a:ea typeface="微软雅黑" charset="-122"/>
            </a:endParaRPr>
          </a:p>
        </p:txBody>
      </p:sp>
      <p:pic>
        <p:nvPicPr>
          <p:cNvPr id="28" name="图片 15"/>
          <p:cNvPicPr>
            <a:picLocks noChangeAspect="1"/>
          </p:cNvPicPr>
          <p:nvPr/>
        </p:nvPicPr>
        <p:blipFill>
          <a:blip r:embed="rId5"/>
          <a:srcRect/>
          <a:stretch>
            <a:fillRect/>
          </a:stretch>
        </p:blipFill>
        <p:spPr bwMode="auto">
          <a:xfrm>
            <a:off x="1403350" y="3611934"/>
            <a:ext cx="403225" cy="304800"/>
          </a:xfrm>
          <a:prstGeom prst="rect">
            <a:avLst/>
          </a:prstGeom>
          <a:noFill/>
          <a:ln w="9525">
            <a:noFill/>
            <a:miter lim="800000"/>
            <a:headEnd/>
            <a:tailEnd/>
          </a:ln>
        </p:spPr>
      </p:pic>
      <p:cxnSp>
        <p:nvCxnSpPr>
          <p:cNvPr id="29" name="直接连接符 28"/>
          <p:cNvCxnSpPr/>
          <p:nvPr/>
        </p:nvCxnSpPr>
        <p:spPr>
          <a:xfrm>
            <a:off x="2048173" y="4758233"/>
            <a:ext cx="5616575" cy="0"/>
          </a:xfrm>
          <a:prstGeom prst="line">
            <a:avLst/>
          </a:prstGeom>
        </p:spPr>
        <p:style>
          <a:lnRef idx="1">
            <a:schemeClr val="dk1"/>
          </a:lnRef>
          <a:fillRef idx="0">
            <a:schemeClr val="dk1"/>
          </a:fillRef>
          <a:effectRef idx="0">
            <a:schemeClr val="dk1"/>
          </a:effectRef>
          <a:fontRef idx="minor">
            <a:schemeClr val="tx1"/>
          </a:fontRef>
        </p:style>
      </p:cxnSp>
      <p:sp>
        <p:nvSpPr>
          <p:cNvPr id="30" name="文本框 14"/>
          <p:cNvSpPr txBox="1"/>
          <p:nvPr/>
        </p:nvSpPr>
        <p:spPr>
          <a:xfrm>
            <a:off x="2048173" y="4213720"/>
            <a:ext cx="2339102"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a:t>
            </a:r>
            <a:r>
              <a:rPr lang="zh-CN" altLang="en-US" sz="2800" dirty="0">
                <a:latin typeface="微软雅黑" charset="-122"/>
                <a:ea typeface="微软雅黑" charset="-122"/>
              </a:rPr>
              <a:t>开</a:t>
            </a:r>
            <a:r>
              <a:rPr lang="zh-CN" altLang="en-US" sz="2800" dirty="0" smtClean="0">
                <a:latin typeface="微软雅黑" charset="-122"/>
                <a:ea typeface="微软雅黑" charset="-122"/>
              </a:rPr>
              <a:t>通</a:t>
            </a:r>
            <a:r>
              <a:rPr lang="zh-CN" altLang="en-US" sz="2800" dirty="0" smtClean="0">
                <a:latin typeface="微软雅黑" charset="-122"/>
                <a:ea typeface="微软雅黑" charset="-122"/>
              </a:rPr>
              <a:t>流程</a:t>
            </a:r>
            <a:endParaRPr lang="zh-CN" altLang="en-US" sz="2800" dirty="0">
              <a:latin typeface="微软雅黑" charset="-122"/>
              <a:ea typeface="微软雅黑" charset="-122"/>
            </a:endParaRPr>
          </a:p>
        </p:txBody>
      </p:sp>
      <p:pic>
        <p:nvPicPr>
          <p:cNvPr id="31" name="图片 15"/>
          <p:cNvPicPr>
            <a:picLocks noChangeAspect="1"/>
          </p:cNvPicPr>
          <p:nvPr/>
        </p:nvPicPr>
        <p:blipFill>
          <a:blip r:embed="rId5"/>
          <a:srcRect/>
          <a:stretch>
            <a:fillRect/>
          </a:stretch>
        </p:blipFill>
        <p:spPr bwMode="auto">
          <a:xfrm>
            <a:off x="1403648" y="4293095"/>
            <a:ext cx="403225" cy="304800"/>
          </a:xfrm>
          <a:prstGeom prst="rect">
            <a:avLst/>
          </a:prstGeom>
          <a:noFill/>
          <a:ln w="9525">
            <a:noFill/>
            <a:miter lim="800000"/>
            <a:headEnd/>
            <a:tailEnd/>
          </a:ln>
        </p:spPr>
      </p:pic>
      <p:cxnSp>
        <p:nvCxnSpPr>
          <p:cNvPr id="32" name="直接连接符 31"/>
          <p:cNvCxnSpPr/>
          <p:nvPr/>
        </p:nvCxnSpPr>
        <p:spPr>
          <a:xfrm>
            <a:off x="2048173" y="5445224"/>
            <a:ext cx="5616575" cy="0"/>
          </a:xfrm>
          <a:prstGeom prst="line">
            <a:avLst/>
          </a:prstGeom>
        </p:spPr>
        <p:style>
          <a:lnRef idx="1">
            <a:schemeClr val="dk1"/>
          </a:lnRef>
          <a:fillRef idx="0">
            <a:schemeClr val="dk1"/>
          </a:fillRef>
          <a:effectRef idx="0">
            <a:schemeClr val="dk1"/>
          </a:effectRef>
          <a:fontRef idx="minor">
            <a:schemeClr val="tx1"/>
          </a:fontRef>
        </p:style>
      </p:cxnSp>
      <p:sp>
        <p:nvSpPr>
          <p:cNvPr id="33" name="文本框 14"/>
          <p:cNvSpPr txBox="1"/>
          <p:nvPr/>
        </p:nvSpPr>
        <p:spPr>
          <a:xfrm>
            <a:off x="2048173" y="4900711"/>
            <a:ext cx="3775393" cy="523220"/>
          </a:xfrm>
          <a:prstGeom prst="rect">
            <a:avLst/>
          </a:prstGeom>
          <a:noFill/>
        </p:spPr>
        <p:txBody>
          <a:bodyPr wrap="none">
            <a:spAutoFit/>
          </a:bodyPr>
          <a:lstStyle/>
          <a:p>
            <a:r>
              <a:rPr lang="zh-CN" altLang="en-US" sz="2800" dirty="0">
                <a:latin typeface="微软雅黑" charset="-122"/>
                <a:ea typeface="微软雅黑" charset="-122"/>
              </a:rPr>
              <a:t>蓝</a:t>
            </a:r>
            <a:r>
              <a:rPr lang="zh-CN" altLang="en-US" sz="2800" dirty="0" smtClean="0">
                <a:latin typeface="微软雅黑" charset="-122"/>
                <a:ea typeface="微软雅黑" charset="-122"/>
              </a:rPr>
              <a:t>信客户应用案例分享</a:t>
            </a:r>
            <a:endParaRPr lang="zh-CN" altLang="en-US" sz="2800" dirty="0">
              <a:latin typeface="微软雅黑" charset="-122"/>
              <a:ea typeface="微软雅黑" charset="-122"/>
            </a:endParaRPr>
          </a:p>
        </p:txBody>
      </p:sp>
      <p:pic>
        <p:nvPicPr>
          <p:cNvPr id="34" name="图片 15"/>
          <p:cNvPicPr>
            <a:picLocks noChangeAspect="1"/>
          </p:cNvPicPr>
          <p:nvPr/>
        </p:nvPicPr>
        <p:blipFill>
          <a:blip r:embed="rId5"/>
          <a:srcRect/>
          <a:stretch>
            <a:fillRect/>
          </a:stretch>
        </p:blipFill>
        <p:spPr bwMode="auto">
          <a:xfrm>
            <a:off x="1403648" y="4980086"/>
            <a:ext cx="403225" cy="304800"/>
          </a:xfrm>
          <a:prstGeom prst="rect">
            <a:avLst/>
          </a:prstGeom>
          <a:noFill/>
          <a:ln w="9525">
            <a:noFill/>
            <a:miter lim="800000"/>
            <a:headEnd/>
            <a:tailEnd/>
          </a:ln>
        </p:spPr>
      </p:pic>
    </p:spTree>
    <p:extLst>
      <p:ext uri="{BB962C8B-B14F-4D97-AF65-F5344CB8AC3E}">
        <p14:creationId xmlns:p14="http://schemas.microsoft.com/office/powerpoint/2010/main" xmlns="" val="1364515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产品介绍</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a:t>
            </a:r>
            <a:endParaRPr lang="zh-CN" altLang="zh-CN" sz="1200" dirty="0" smtClean="0">
              <a:solidFill>
                <a:schemeClr val="tx1"/>
              </a:solidFill>
              <a:latin typeface="微软雅黑" pitchFamily="34" charset="-122"/>
              <a:ea typeface="微软雅黑" pitchFamily="34" charset="-122"/>
              <a:cs typeface="Helvetica"/>
              <a:sym typeface="Helvetica"/>
            </a:endParaRPr>
          </a:p>
        </p:txBody>
      </p:sp>
      <p:graphicFrame>
        <p:nvGraphicFramePr>
          <p:cNvPr id="4" name="图示 3"/>
          <p:cNvGraphicFramePr/>
          <p:nvPr>
            <p:extLst>
              <p:ext uri="{D42A27DB-BD31-4B8C-83A1-F6EECF244321}">
                <p14:modId xmlns:p14="http://schemas.microsoft.com/office/powerpoint/2010/main" xmlns="" val="3399994448"/>
              </p:ext>
            </p:extLst>
          </p:nvPr>
        </p:nvGraphicFramePr>
        <p:xfrm>
          <a:off x="683568" y="1484784"/>
          <a:ext cx="7848872"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899592" y="4062263"/>
            <a:ext cx="4408579"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sz="2800" b="1" cap="all">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rPr>
              <a:t>企业</a:t>
            </a:r>
            <a:r>
              <a:rPr lang="zh-CN" altLang="en-US" sz="2800" b="1" cap="all"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通</a:t>
            </a:r>
            <a:r>
              <a:rPr lang="zh-CN" altLang="en-US" sz="2800" b="1" cap="all"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信录</a:t>
            </a:r>
            <a:r>
              <a:rPr lang="en-US" altLang="zh-CN" sz="2800" b="1" cap="all"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a:t>
            </a:r>
            <a:r>
              <a:rPr lang="zh-CN" altLang="en-US" sz="2800" b="1" cap="all"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内部专用</a:t>
            </a:r>
            <a:r>
              <a:rPr lang="zh-CN" altLang="en-US" sz="2800" b="1" cap="all"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微</a:t>
            </a:r>
            <a:r>
              <a:rPr lang="zh-CN" altLang="en-US" sz="2800" b="1" cap="all"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信</a:t>
            </a:r>
            <a:endParaRPr lang="zh-CN" altLang="en-US" sz="2800" b="1" cap="all"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endParaRPr>
          </a:p>
        </p:txBody>
      </p:sp>
      <p:sp>
        <p:nvSpPr>
          <p:cNvPr id="11" name="矩形 10"/>
          <p:cNvSpPr/>
          <p:nvPr/>
        </p:nvSpPr>
        <p:spPr>
          <a:xfrm>
            <a:off x="2992515" y="4869160"/>
            <a:ext cx="5631035"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完全符合微信模式的体验习惯</a:t>
            </a:r>
            <a:endParaRPr lang="en-US" altLang="zh-C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endParaRPr>
          </a:p>
        </p:txBody>
      </p:sp>
      <p:sp>
        <p:nvSpPr>
          <p:cNvPr id="12" name="TextBox 11"/>
          <p:cNvSpPr txBox="1"/>
          <p:nvPr/>
        </p:nvSpPr>
        <p:spPr>
          <a:xfrm>
            <a:off x="755576" y="5677434"/>
            <a:ext cx="3243196" cy="52322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支持</a:t>
            </a:r>
            <a:r>
              <a:rPr lang="en-US" altLang="zh-C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IOS+</a:t>
            </a:r>
            <a:r>
              <a:rPr lang="zh-CN" alt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安卓系统</a:t>
            </a:r>
            <a:endParaRPr lang="zh-CN" alt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endParaRPr>
          </a:p>
        </p:txBody>
      </p:sp>
      <p:sp>
        <p:nvSpPr>
          <p:cNvPr id="14" name="TextBox 13"/>
          <p:cNvSpPr txBox="1"/>
          <p:nvPr/>
        </p:nvSpPr>
        <p:spPr>
          <a:xfrm>
            <a:off x="4716016" y="5661248"/>
            <a:ext cx="3456384"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支持手</a:t>
            </a:r>
            <a:r>
              <a:rPr lang="zh-CN" alt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机</a:t>
            </a:r>
            <a:r>
              <a:rPr lang="en-US" altLang="zh-C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a:t>
            </a:r>
            <a:r>
              <a:rPr lang="zh-CN" alt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rPr>
              <a:t>电脑使用</a:t>
            </a:r>
            <a:endParaRPr lang="zh-CN" alt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ea"/>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可选过程 11"/>
          <p:cNvSpPr/>
          <p:nvPr/>
        </p:nvSpPr>
        <p:spPr>
          <a:xfrm>
            <a:off x="974602" y="1572763"/>
            <a:ext cx="7205961" cy="648071"/>
          </a:xfrm>
          <a:prstGeom prst="flowChartAlternateProcess">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3" name="矩形 2"/>
          <p:cNvSpPr/>
          <p:nvPr/>
        </p:nvSpPr>
        <p:spPr>
          <a:xfrm>
            <a:off x="974602" y="1700808"/>
            <a:ext cx="7202959" cy="400110"/>
          </a:xfrm>
          <a:prstGeom prst="rect">
            <a:avLst/>
          </a:prstGeom>
        </p:spPr>
        <p:txBody>
          <a:bodyPr wrap="squar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蓝信是微</a:t>
            </a:r>
            <a:r>
              <a:rPr lang="zh-CN" altLang="en-US" sz="2000" b="1" dirty="0">
                <a:solidFill>
                  <a:schemeClr val="bg1"/>
                </a:solidFill>
                <a:latin typeface="微软雅黑" panose="020B0503020204020204" pitchFamily="34" charset="-122"/>
                <a:ea typeface="微软雅黑" panose="020B0503020204020204" pitchFamily="34" charset="-122"/>
              </a:rPr>
              <a:t>信模式的企业通信录办公</a:t>
            </a:r>
            <a:r>
              <a:rPr lang="zh-CN" altLang="en-US" sz="2000" b="1" dirty="0" smtClean="0">
                <a:solidFill>
                  <a:schemeClr val="bg1"/>
                </a:solidFill>
                <a:latin typeface="微软雅黑" panose="020B0503020204020204" pitchFamily="34" charset="-122"/>
                <a:ea typeface="微软雅黑" panose="020B0503020204020204" pitchFamily="34" charset="-122"/>
              </a:rPr>
              <a:t>应用</a:t>
            </a:r>
            <a:r>
              <a:rPr lang="zh-CN" altLang="en-US" sz="2000" b="1" dirty="0">
                <a:solidFill>
                  <a:schemeClr val="bg1"/>
                </a:solidFill>
                <a:latin typeface="微软雅黑" panose="020B0503020204020204" pitchFamily="34" charset="-122"/>
                <a:ea typeface="微软雅黑" panose="020B0503020204020204" pitchFamily="34" charset="-122"/>
              </a:rPr>
              <a:t>平台</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15" name="内容占位符 2"/>
          <p:cNvSpPr txBox="1">
            <a:spLocks/>
          </p:cNvSpPr>
          <p:nvPr/>
        </p:nvSpPr>
        <p:spPr>
          <a:xfrm>
            <a:off x="1331640" y="2348880"/>
            <a:ext cx="2664296" cy="20162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buClr>
                <a:srgbClr val="637EC0"/>
              </a:buClr>
              <a:buSzPct val="97000"/>
              <a:buFont typeface="Wingdings" pitchFamily="2" charset="2"/>
              <a:buChar char="l"/>
            </a:pPr>
            <a:r>
              <a:rPr lang="zh-CN" altLang="en-US" sz="2000" dirty="0" smtClean="0">
                <a:latin typeface="微软雅黑" pitchFamily="34" charset="-122"/>
                <a:ea typeface="微软雅黑" pitchFamily="34" charset="-122"/>
              </a:rPr>
              <a:t>企业组织通讯录</a:t>
            </a:r>
            <a:endParaRPr lang="en-US" altLang="zh-CN" sz="2000" dirty="0">
              <a:latin typeface="微软雅黑" pitchFamily="34" charset="-122"/>
              <a:ea typeface="微软雅黑" pitchFamily="34" charset="-122"/>
            </a:endParaRPr>
          </a:p>
          <a:p>
            <a:pPr>
              <a:lnSpc>
                <a:spcPct val="150000"/>
              </a:lnSpc>
              <a:spcBef>
                <a:spcPts val="0"/>
              </a:spcBef>
              <a:buClr>
                <a:srgbClr val="637EC0"/>
              </a:buClr>
              <a:buSzPct val="97000"/>
              <a:buFont typeface="Wingdings" pitchFamily="2" charset="2"/>
              <a:buChar char="l"/>
            </a:pPr>
            <a:r>
              <a:rPr lang="zh-CN" altLang="en-US" sz="2000" dirty="0">
                <a:latin typeface="微软雅黑" pitchFamily="34" charset="-122"/>
                <a:ea typeface="微软雅黑" pitchFamily="34" charset="-122"/>
              </a:rPr>
              <a:t>问卷</a:t>
            </a:r>
            <a:r>
              <a:rPr lang="zh-CN" altLang="en-US" sz="2000" dirty="0" smtClean="0">
                <a:latin typeface="微软雅黑" pitchFamily="34" charset="-122"/>
                <a:ea typeface="微软雅黑" pitchFamily="34" charset="-122"/>
              </a:rPr>
              <a:t>调查</a:t>
            </a:r>
            <a:endParaRPr lang="en-US" altLang="zh-CN" sz="2000" dirty="0" smtClean="0">
              <a:latin typeface="微软雅黑" pitchFamily="34" charset="-122"/>
              <a:ea typeface="微软雅黑" pitchFamily="34" charset="-122"/>
            </a:endParaRPr>
          </a:p>
          <a:p>
            <a:pPr>
              <a:lnSpc>
                <a:spcPct val="150000"/>
              </a:lnSpc>
              <a:spcBef>
                <a:spcPts val="0"/>
              </a:spcBef>
              <a:buClr>
                <a:srgbClr val="637EC0"/>
              </a:buClr>
              <a:buSzPct val="97000"/>
              <a:buFont typeface="Wingdings" pitchFamily="2" charset="2"/>
              <a:buChar char="l"/>
            </a:pPr>
            <a:r>
              <a:rPr lang="zh-CN" altLang="en-US" sz="2000" dirty="0" smtClean="0">
                <a:latin typeface="微软雅黑" pitchFamily="34" charset="-122"/>
                <a:ea typeface="微软雅黑" pitchFamily="34" charset="-122"/>
              </a:rPr>
              <a:t>蓝邮件</a:t>
            </a:r>
            <a:endParaRPr lang="en-US" altLang="zh-CN" sz="2000" dirty="0" smtClean="0">
              <a:latin typeface="微软雅黑" pitchFamily="34" charset="-122"/>
              <a:ea typeface="微软雅黑" pitchFamily="34" charset="-122"/>
            </a:endParaRPr>
          </a:p>
          <a:p>
            <a:pPr>
              <a:lnSpc>
                <a:spcPct val="150000"/>
              </a:lnSpc>
              <a:spcBef>
                <a:spcPts val="0"/>
              </a:spcBef>
              <a:buClr>
                <a:srgbClr val="637EC0"/>
              </a:buClr>
              <a:buSzPct val="97000"/>
              <a:buFont typeface="Wingdings" pitchFamily="2" charset="2"/>
              <a:buChar char="l"/>
            </a:pPr>
            <a:r>
              <a:rPr lang="zh-CN" altLang="en-US" sz="2000" dirty="0" smtClean="0">
                <a:latin typeface="微软雅黑" pitchFamily="34" charset="-122"/>
                <a:ea typeface="微软雅黑" pitchFamily="34" charset="-122"/>
              </a:rPr>
              <a:t>云盘</a:t>
            </a:r>
            <a:endParaRPr lang="en-US" altLang="zh-CN" sz="2000" dirty="0" smtClean="0">
              <a:latin typeface="微软雅黑" pitchFamily="34" charset="-122"/>
              <a:ea typeface="微软雅黑" pitchFamily="34" charset="-122"/>
            </a:endParaRPr>
          </a:p>
        </p:txBody>
      </p:sp>
      <p:sp>
        <p:nvSpPr>
          <p:cNvPr id="19" name="TextBox 18"/>
          <p:cNvSpPr txBox="1"/>
          <p:nvPr/>
        </p:nvSpPr>
        <p:spPr>
          <a:xfrm>
            <a:off x="3807594" y="2348880"/>
            <a:ext cx="1944216" cy="1938992"/>
          </a:xfrm>
          <a:prstGeom prst="rect">
            <a:avLst/>
          </a:prstGeom>
          <a:noFill/>
        </p:spPr>
        <p:txBody>
          <a:bodyPr wrap="square" rtlCol="0">
            <a:spAutoFit/>
          </a:bodyPr>
          <a:lstStyle/>
          <a:p>
            <a:pPr>
              <a:lnSpc>
                <a:spcPct val="150000"/>
              </a:lnSpc>
              <a:buClr>
                <a:srgbClr val="637EC0"/>
              </a:buClr>
              <a:buSzPct val="97000"/>
              <a:buFont typeface="Wingdings" pitchFamily="2" charset="2"/>
              <a:buChar char="l"/>
            </a:pPr>
            <a:r>
              <a:rPr lang="zh-CN" altLang="en-US" sz="2000" dirty="0" smtClean="0">
                <a:latin typeface="微软雅黑" pitchFamily="34" charset="-122"/>
                <a:ea typeface="微软雅黑" pitchFamily="34" charset="-122"/>
              </a:rPr>
              <a:t>名片库</a:t>
            </a:r>
            <a:endParaRPr lang="en-US" altLang="zh-CN" sz="2000" dirty="0" smtClean="0">
              <a:latin typeface="微软雅黑" pitchFamily="34" charset="-122"/>
              <a:ea typeface="微软雅黑" pitchFamily="34" charset="-122"/>
            </a:endParaRPr>
          </a:p>
          <a:p>
            <a:pPr>
              <a:lnSpc>
                <a:spcPct val="150000"/>
              </a:lnSpc>
              <a:buClr>
                <a:srgbClr val="637EC0"/>
              </a:buClr>
              <a:buSzPct val="97000"/>
              <a:buFont typeface="Wingdings" pitchFamily="2" charset="2"/>
              <a:buChar char="l"/>
            </a:pPr>
            <a:r>
              <a:rPr lang="zh-CN" altLang="en-US" sz="2000" dirty="0" smtClean="0">
                <a:latin typeface="微软雅黑" pitchFamily="34" charset="-122"/>
                <a:ea typeface="微软雅黑" pitchFamily="34" charset="-122"/>
              </a:rPr>
              <a:t>企</a:t>
            </a:r>
            <a:r>
              <a:rPr lang="zh-CN" altLang="en-US" sz="2000" dirty="0">
                <a:latin typeface="微软雅黑" pitchFamily="34" charset="-122"/>
                <a:ea typeface="微软雅黑" pitchFamily="34" charset="-122"/>
              </a:rPr>
              <a:t>业通知公</a:t>
            </a:r>
            <a:r>
              <a:rPr lang="zh-CN" altLang="en-US" sz="2000" dirty="0" smtClean="0">
                <a:latin typeface="微软雅黑" pitchFamily="34" charset="-122"/>
                <a:ea typeface="微软雅黑" pitchFamily="34" charset="-122"/>
              </a:rPr>
              <a:t>告</a:t>
            </a:r>
            <a:endParaRPr lang="en-US" altLang="zh-CN" sz="2000" dirty="0" smtClean="0">
              <a:latin typeface="微软雅黑" pitchFamily="34" charset="-122"/>
              <a:ea typeface="微软雅黑" pitchFamily="34" charset="-122"/>
            </a:endParaRPr>
          </a:p>
          <a:p>
            <a:pPr>
              <a:lnSpc>
                <a:spcPct val="150000"/>
              </a:lnSpc>
              <a:buClr>
                <a:srgbClr val="637EC0"/>
              </a:buClr>
              <a:buSzPct val="97000"/>
              <a:buFont typeface="Wingdings" pitchFamily="2" charset="2"/>
              <a:buChar char="l"/>
            </a:pPr>
            <a:r>
              <a:rPr lang="zh-CN" altLang="en-US" sz="2000" dirty="0" smtClean="0">
                <a:latin typeface="微软雅黑" pitchFamily="34" charset="-122"/>
                <a:ea typeface="微软雅黑" pitchFamily="34" charset="-122"/>
              </a:rPr>
              <a:t>企业内刊快讯</a:t>
            </a:r>
            <a:endParaRPr lang="en-US" altLang="zh-CN" sz="2000" dirty="0">
              <a:latin typeface="微软雅黑" pitchFamily="34" charset="-122"/>
              <a:ea typeface="微软雅黑" pitchFamily="34" charset="-122"/>
            </a:endParaRPr>
          </a:p>
          <a:p>
            <a:pPr>
              <a:lnSpc>
                <a:spcPct val="150000"/>
              </a:lnSpc>
              <a:buClr>
                <a:srgbClr val="637EC0"/>
              </a:buClr>
              <a:buSzPct val="97000"/>
              <a:buFont typeface="Wingdings" pitchFamily="2" charset="2"/>
              <a:buChar char="l"/>
            </a:pPr>
            <a:r>
              <a:rPr lang="en-US" altLang="zh-CN" sz="2000" dirty="0" smtClean="0">
                <a:latin typeface="微软雅黑" pitchFamily="34" charset="-122"/>
                <a:ea typeface="微软雅黑" pitchFamily="34" charset="-122"/>
              </a:rPr>
              <a:t>………</a:t>
            </a:r>
            <a:endParaRPr lang="en-US" altLang="zh-CN" sz="2000" dirty="0">
              <a:latin typeface="微软雅黑" pitchFamily="34" charset="-122"/>
              <a:ea typeface="微软雅黑" pitchFamily="34" charset="-122"/>
            </a:endParaRPr>
          </a:p>
        </p:txBody>
      </p:sp>
      <p:sp>
        <p:nvSpPr>
          <p:cNvPr id="20" name="TextBox 19"/>
          <p:cNvSpPr txBox="1"/>
          <p:nvPr/>
        </p:nvSpPr>
        <p:spPr>
          <a:xfrm>
            <a:off x="6039842" y="2348880"/>
            <a:ext cx="1944216" cy="1477328"/>
          </a:xfrm>
          <a:prstGeom prst="rect">
            <a:avLst/>
          </a:prstGeom>
          <a:noFill/>
        </p:spPr>
        <p:txBody>
          <a:bodyPr wrap="square" rtlCol="0">
            <a:spAutoFit/>
          </a:bodyPr>
          <a:lstStyle/>
          <a:p>
            <a:pPr>
              <a:lnSpc>
                <a:spcPct val="150000"/>
              </a:lnSpc>
              <a:buClr>
                <a:srgbClr val="637EC0"/>
              </a:buClr>
              <a:buSzPct val="97000"/>
              <a:buFont typeface="Wingdings" pitchFamily="2" charset="2"/>
              <a:buChar char="l"/>
            </a:pPr>
            <a:r>
              <a:rPr lang="zh-CN" altLang="en-US" sz="2000" dirty="0">
                <a:latin typeface="微软雅黑" pitchFamily="34" charset="-122"/>
                <a:ea typeface="微软雅黑" pitchFamily="34" charset="-122"/>
              </a:rPr>
              <a:t>工作群</a:t>
            </a:r>
            <a:endParaRPr lang="en-US" altLang="zh-CN" sz="2000" dirty="0" smtClean="0">
              <a:latin typeface="微软雅黑" pitchFamily="34" charset="-122"/>
              <a:ea typeface="微软雅黑" pitchFamily="34" charset="-122"/>
            </a:endParaRPr>
          </a:p>
          <a:p>
            <a:pPr>
              <a:lnSpc>
                <a:spcPct val="150000"/>
              </a:lnSpc>
              <a:buClr>
                <a:srgbClr val="637EC0"/>
              </a:buClr>
              <a:buSzPct val="97000"/>
              <a:buFont typeface="Wingdings" pitchFamily="2" charset="2"/>
              <a:buChar char="l"/>
            </a:pPr>
            <a:r>
              <a:rPr lang="zh-CN" altLang="en-US" sz="2000" dirty="0" smtClean="0">
                <a:latin typeface="微软雅黑" pitchFamily="34" charset="-122"/>
                <a:ea typeface="微软雅黑" pitchFamily="34" charset="-122"/>
              </a:rPr>
              <a:t>数据上报统计</a:t>
            </a:r>
            <a:endParaRPr lang="en-US" altLang="zh-CN" sz="2000" dirty="0" smtClean="0">
              <a:latin typeface="微软雅黑" pitchFamily="34" charset="-122"/>
              <a:ea typeface="微软雅黑" pitchFamily="34" charset="-122"/>
            </a:endParaRPr>
          </a:p>
          <a:p>
            <a:pPr>
              <a:lnSpc>
                <a:spcPct val="150000"/>
              </a:lnSpc>
              <a:buClr>
                <a:srgbClr val="637EC0"/>
              </a:buClr>
              <a:buSzPct val="97000"/>
              <a:buFont typeface="Wingdings" pitchFamily="2" charset="2"/>
              <a:buChar char="l"/>
            </a:pPr>
            <a:r>
              <a:rPr lang="zh-CN" altLang="en-US" sz="2000" dirty="0" smtClean="0">
                <a:latin typeface="微软雅黑" pitchFamily="34" charset="-122"/>
                <a:ea typeface="微软雅黑" pitchFamily="34" charset="-122"/>
              </a:rPr>
              <a:t>电话会议</a:t>
            </a:r>
            <a:endParaRPr lang="en-US" altLang="zh-CN" sz="2000" dirty="0" smtClean="0">
              <a:latin typeface="微软雅黑" pitchFamily="34" charset="-122"/>
              <a:ea typeface="微软雅黑" pitchFamily="34" charset="-122"/>
            </a:endParaRPr>
          </a:p>
        </p:txBody>
      </p:sp>
      <p:sp>
        <p:nvSpPr>
          <p:cNvPr id="8" name="圆角矩形 7"/>
          <p:cNvSpPr/>
          <p:nvPr/>
        </p:nvSpPr>
        <p:spPr>
          <a:xfrm>
            <a:off x="971600" y="4967302"/>
            <a:ext cx="7242819" cy="14860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rPr>
              <a:t>●</a:t>
            </a:r>
            <a:r>
              <a:rPr lang="zh-CN" altLang="en-US" dirty="0">
                <a:solidFill>
                  <a:schemeClr val="tx1"/>
                </a:solidFill>
              </a:rPr>
              <a:t> 登录方式：移动设备（手机、</a:t>
            </a:r>
            <a:r>
              <a:rPr lang="en-US" altLang="zh-CN" dirty="0">
                <a:solidFill>
                  <a:schemeClr val="tx1"/>
                </a:solidFill>
              </a:rPr>
              <a:t>PAD</a:t>
            </a:r>
            <a:r>
              <a:rPr lang="zh-CN" altLang="en-US" dirty="0">
                <a:solidFill>
                  <a:schemeClr val="tx1"/>
                </a:solidFill>
              </a:rPr>
              <a:t>）和电脑（</a:t>
            </a:r>
            <a:r>
              <a:rPr lang="en-US" altLang="zh-CN" dirty="0">
                <a:solidFill>
                  <a:schemeClr val="tx1"/>
                </a:solidFill>
              </a:rPr>
              <a:t>Web</a:t>
            </a:r>
            <a:r>
              <a:rPr lang="zh-CN" altLang="en-US" dirty="0" smtClean="0">
                <a:solidFill>
                  <a:schemeClr val="tx1"/>
                </a:solidFill>
              </a:rPr>
              <a:t>版）</a:t>
            </a:r>
            <a:endParaRPr lang="en-US" altLang="zh-CN" dirty="0">
              <a:solidFill>
                <a:schemeClr val="tx1"/>
              </a:solidFill>
            </a:endParaRPr>
          </a:p>
          <a:p>
            <a:r>
              <a:rPr lang="zh-CN" altLang="en-US" sz="2400" dirty="0">
                <a:solidFill>
                  <a:schemeClr val="tx1"/>
                </a:solidFill>
              </a:rPr>
              <a:t>● </a:t>
            </a:r>
            <a:r>
              <a:rPr lang="en-US" altLang="zh-CN" dirty="0">
                <a:solidFill>
                  <a:schemeClr val="tx1"/>
                </a:solidFill>
              </a:rPr>
              <a:t>Web</a:t>
            </a:r>
            <a:r>
              <a:rPr lang="zh-CN" altLang="en-US" dirty="0">
                <a:solidFill>
                  <a:schemeClr val="tx1"/>
                </a:solidFill>
              </a:rPr>
              <a:t>登录地址：</a:t>
            </a:r>
            <a:r>
              <a:rPr lang="en-US" altLang="zh-CN" dirty="0">
                <a:solidFill>
                  <a:schemeClr val="tx1"/>
                </a:solidFill>
              </a:rPr>
              <a:t>http://login.lanxin.cn</a:t>
            </a:r>
          </a:p>
          <a:p>
            <a:r>
              <a:rPr lang="zh-CN" altLang="en-US" sz="2400" dirty="0">
                <a:solidFill>
                  <a:schemeClr val="tx1"/>
                </a:solidFill>
              </a:rPr>
              <a:t>●</a:t>
            </a:r>
            <a:r>
              <a:rPr lang="zh-CN" altLang="en-US" dirty="0">
                <a:solidFill>
                  <a:schemeClr val="tx1"/>
                </a:solidFill>
              </a:rPr>
              <a:t>下载地址：</a:t>
            </a:r>
            <a:r>
              <a:rPr lang="en-US" altLang="zh-CN" dirty="0" smtClean="0">
                <a:solidFill>
                  <a:schemeClr val="tx1"/>
                </a:solidFill>
              </a:rPr>
              <a:t>d.lanxin.cn</a:t>
            </a:r>
            <a:endParaRPr lang="en-US" altLang="zh-CN" dirty="0" smtClean="0">
              <a:solidFill>
                <a:schemeClr val="tx1"/>
              </a:solidFill>
            </a:endParaRPr>
          </a:p>
        </p:txBody>
      </p:sp>
      <p:sp>
        <p:nvSpPr>
          <p:cNvPr id="22"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产品介绍</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信</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Tree>
    <p:extLst>
      <p:ext uri="{BB962C8B-B14F-4D97-AF65-F5344CB8AC3E}">
        <p14:creationId xmlns:p14="http://schemas.microsoft.com/office/powerpoint/2010/main" xmlns="" val="2670593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掌上企业通讯录</a:t>
            </a:r>
            <a:endParaRPr lang="zh-CN" altLang="zh-CN" sz="1200" dirty="0" smtClean="0">
              <a:solidFill>
                <a:schemeClr val="tx1"/>
              </a:solidFill>
              <a:latin typeface="微软雅黑" pitchFamily="34" charset="-122"/>
              <a:ea typeface="微软雅黑" pitchFamily="34" charset="-122"/>
              <a:cs typeface="Helvetica"/>
              <a:sym typeface="Helvetica"/>
            </a:endParaRPr>
          </a:p>
        </p:txBody>
      </p:sp>
      <p:pic>
        <p:nvPicPr>
          <p:cNvPr id="9" name="图片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70376" y="2276872"/>
            <a:ext cx="2862064" cy="4293096"/>
          </a:xfrm>
          <a:prstGeom prst="rect">
            <a:avLst/>
          </a:prstGeom>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55086" y="1484784"/>
            <a:ext cx="2817114" cy="4752528"/>
          </a:xfrm>
          <a:prstGeom prst="rect">
            <a:avLst/>
          </a:prstGeom>
          <a:ln/>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sp>
        <p:nvSpPr>
          <p:cNvPr id="7" name="矩形 71"/>
          <p:cNvSpPr>
            <a:spLocks noChangeArrowheads="1"/>
          </p:cNvSpPr>
          <p:nvPr/>
        </p:nvSpPr>
        <p:spPr bwMode="auto">
          <a:xfrm>
            <a:off x="349788" y="1484784"/>
            <a:ext cx="2987848" cy="4939814"/>
          </a:xfrm>
          <a:prstGeom prst="rect">
            <a:avLst/>
          </a:prstGeom>
          <a:noFill/>
          <a:ln>
            <a:noFill/>
          </a:ln>
          <a:extLst/>
        </p:spPr>
        <p:txBody>
          <a:bodyPr wrap="square">
            <a:spAutoFit/>
          </a:bodyPr>
          <a:lstStyle/>
          <a:p>
            <a:pPr>
              <a:defRPr/>
            </a:pPr>
            <a:endParaRPr lang="en-US" altLang="zh-CN" dirty="0">
              <a:solidFill>
                <a:schemeClr val="tx1"/>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Ø"/>
              <a:defRPr/>
            </a:pPr>
            <a:r>
              <a:rPr lang="zh-CN" altLang="en-US" dirty="0" smtClean="0">
                <a:latin typeface="微软雅黑" pitchFamily="34" charset="-122"/>
                <a:ea typeface="微软雅黑" pitchFamily="34" charset="-122"/>
              </a:rPr>
              <a:t>完全按照组织架构创建、层级分明、树形结构展示的的通信录。</a:t>
            </a:r>
            <a:endParaRPr lang="en-US" altLang="zh-CN" dirty="0" smtClean="0">
              <a:latin typeface="微软雅黑" pitchFamily="34" charset="-122"/>
              <a:ea typeface="微软雅黑" pitchFamily="34" charset="-122"/>
            </a:endParaRPr>
          </a:p>
          <a:p>
            <a:pPr>
              <a:lnSpc>
                <a:spcPct val="150000"/>
              </a:lnSpc>
              <a:defRPr/>
            </a:pPr>
            <a:endParaRPr lang="en-US" altLang="zh-CN" dirty="0" smtClean="0">
              <a:latin typeface="微软雅黑" pitchFamily="34" charset="-122"/>
              <a:ea typeface="微软雅黑" pitchFamily="34" charset="-122"/>
            </a:endParaRPr>
          </a:p>
          <a:p>
            <a:pPr marL="342900" indent="-342900">
              <a:lnSpc>
                <a:spcPct val="150000"/>
              </a:lnSpc>
              <a:buFont typeface="Wingdings" panose="05000000000000000000" pitchFamily="2" charset="2"/>
              <a:buChar char="Ø"/>
              <a:defRPr/>
            </a:pPr>
            <a:r>
              <a:rPr lang="zh-CN" altLang="en-US" dirty="0" smtClean="0">
                <a:latin typeface="微软雅黑" pitchFamily="34" charset="-122"/>
                <a:ea typeface="微软雅黑" pitchFamily="34" charset="-122"/>
              </a:rPr>
              <a:t>由系统管理员统一管理和实名录入通讯录名单，不支持通讯录导出，保证数据的安全。</a:t>
            </a:r>
            <a:endParaRPr lang="en-US" altLang="zh-CN" dirty="0" smtClean="0">
              <a:latin typeface="微软雅黑" pitchFamily="34" charset="-122"/>
              <a:ea typeface="微软雅黑" pitchFamily="34" charset="-122"/>
            </a:endParaRPr>
          </a:p>
          <a:p>
            <a:pPr>
              <a:lnSpc>
                <a:spcPct val="150000"/>
              </a:lnSpc>
              <a:defRPr/>
            </a:pPr>
            <a:endParaRPr lang="en-US" altLang="zh-CN" dirty="0" smtClean="0">
              <a:latin typeface="微软雅黑" pitchFamily="34" charset="-122"/>
              <a:ea typeface="微软雅黑" pitchFamily="34" charset="-122"/>
            </a:endParaRPr>
          </a:p>
          <a:p>
            <a:pPr marL="342900" indent="-342900">
              <a:lnSpc>
                <a:spcPct val="150000"/>
              </a:lnSpc>
              <a:buFont typeface="Wingdings" panose="05000000000000000000" pitchFamily="2" charset="2"/>
              <a:buChar char="Ø"/>
              <a:defRPr/>
            </a:pPr>
            <a:r>
              <a:rPr lang="zh-CN" altLang="en-US" dirty="0">
                <a:latin typeface="微软雅黑" pitchFamily="34" charset="-122"/>
                <a:ea typeface="微软雅黑" pitchFamily="34" charset="-122"/>
              </a:rPr>
              <a:t>支持</a:t>
            </a:r>
            <a:r>
              <a:rPr lang="zh-CN" altLang="en-US" b="0" dirty="0" smtClean="0">
                <a:solidFill>
                  <a:schemeClr val="tx1"/>
                </a:solidFill>
                <a:latin typeface="微软雅黑" pitchFamily="34" charset="-122"/>
                <a:ea typeface="微软雅黑" pitchFamily="34" charset="-122"/>
              </a:rPr>
              <a:t>快捷查询检索功能，便于查找。</a:t>
            </a:r>
            <a:endParaRPr lang="en-US" altLang="zh-CN" b="0" dirty="0" smtClean="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94469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9872" y="1908842"/>
            <a:ext cx="2613387" cy="4328470"/>
          </a:xfrm>
          <a:prstGeom prst="rect">
            <a:avLst/>
          </a:prstGeom>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28184" y="1895626"/>
            <a:ext cx="2613387" cy="4341686"/>
          </a:xfrm>
          <a:prstGeom prst="rect">
            <a:avLst/>
          </a:prstGeom>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sp>
        <p:nvSpPr>
          <p:cNvPr id="8"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蓝名片</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
        <p:nvSpPr>
          <p:cNvPr id="6" name="矩形 71"/>
          <p:cNvSpPr>
            <a:spLocks noChangeArrowheads="1"/>
          </p:cNvSpPr>
          <p:nvPr/>
        </p:nvSpPr>
        <p:spPr bwMode="auto">
          <a:xfrm>
            <a:off x="323528" y="2261478"/>
            <a:ext cx="2987848" cy="3831818"/>
          </a:xfrm>
          <a:prstGeom prst="rect">
            <a:avLst/>
          </a:prstGeom>
          <a:noFill/>
          <a:ln>
            <a:noFill/>
          </a:ln>
          <a:extLst/>
        </p:spPr>
        <p:txBody>
          <a:bodyPr wrap="square">
            <a:spAutoFit/>
          </a:bodyPr>
          <a:lstStyle/>
          <a:p>
            <a:pPr marL="342900" indent="-342900">
              <a:lnSpc>
                <a:spcPct val="150000"/>
              </a:lnSpc>
              <a:buFont typeface="Wingdings" panose="05000000000000000000" pitchFamily="2" charset="2"/>
              <a:buChar char="Ø"/>
              <a:defRPr/>
            </a:pPr>
            <a:r>
              <a:rPr lang="zh-CN" altLang="en-US" dirty="0">
                <a:latin typeface="微软雅黑"/>
                <a:ea typeface="微软雅黑"/>
                <a:cs typeface="微软雅黑"/>
              </a:rPr>
              <a:t>全</a:t>
            </a:r>
            <a:r>
              <a:rPr lang="zh-CN" altLang="en-US" dirty="0" smtClean="0">
                <a:latin typeface="微软雅黑"/>
                <a:ea typeface="微软雅黑"/>
                <a:cs typeface="微软雅黑"/>
              </a:rPr>
              <a:t>貌展示人员工作单位、手机、邮箱等信息。</a:t>
            </a:r>
            <a:endParaRPr lang="en-US" altLang="zh-CN" dirty="0" smtClean="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dirty="0" smtClean="0">
                <a:latin typeface="微软雅黑"/>
                <a:ea typeface="微软雅黑"/>
                <a:cs typeface="微软雅黑"/>
              </a:rPr>
              <a:t>一</a:t>
            </a:r>
            <a:r>
              <a:rPr lang="zh-CN" altLang="en-US" dirty="0">
                <a:latin typeface="微软雅黑"/>
                <a:ea typeface="微软雅黑"/>
                <a:cs typeface="微软雅黑"/>
              </a:rPr>
              <a:t>键发起电话、短信、</a:t>
            </a:r>
            <a:r>
              <a:rPr lang="zh-CN" altLang="en-US" dirty="0" smtClean="0">
                <a:latin typeface="微软雅黑"/>
                <a:ea typeface="微软雅黑"/>
                <a:cs typeface="微软雅黑"/>
              </a:rPr>
              <a:t>邮件</a:t>
            </a:r>
            <a:r>
              <a:rPr lang="zh-CN" altLang="en-US" dirty="0">
                <a:latin typeface="微软雅黑"/>
                <a:ea typeface="微软雅黑"/>
                <a:cs typeface="微软雅黑"/>
              </a:rPr>
              <a:t>和</a:t>
            </a:r>
            <a:r>
              <a:rPr lang="zh-CN" altLang="en-US" dirty="0" smtClean="0">
                <a:latin typeface="微软雅黑"/>
                <a:ea typeface="微软雅黑"/>
                <a:cs typeface="微软雅黑"/>
              </a:rPr>
              <a:t>即时消息（蓝信），便于迅速联系。</a:t>
            </a:r>
            <a:endParaRPr lang="en-US" altLang="zh-CN" dirty="0" smtClean="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dirty="0">
                <a:latin typeface="微软雅黑"/>
                <a:ea typeface="微软雅黑"/>
                <a:cs typeface="微软雅黑"/>
              </a:rPr>
              <a:t>来</a:t>
            </a:r>
            <a:r>
              <a:rPr lang="zh-CN" altLang="en-US" dirty="0" smtClean="0">
                <a:latin typeface="微软雅黑"/>
                <a:ea typeface="微软雅黑"/>
                <a:cs typeface="微软雅黑"/>
              </a:rPr>
              <a:t>电弹屏功能，解决手机未存号码，来电时的尴尬。</a:t>
            </a:r>
            <a:endParaRPr lang="en-US" altLang="zh-CN" dirty="0" smtClean="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dirty="0">
                <a:latin typeface="微软雅黑"/>
                <a:ea typeface="微软雅黑"/>
                <a:cs typeface="微软雅黑"/>
              </a:rPr>
              <a:t>一</a:t>
            </a:r>
            <a:r>
              <a:rPr lang="zh-CN" altLang="en-US" dirty="0" smtClean="0">
                <a:latin typeface="微软雅黑"/>
                <a:ea typeface="微软雅黑"/>
                <a:cs typeface="微软雅黑"/>
              </a:rPr>
              <a:t>键转发、收藏名片</a:t>
            </a:r>
            <a:endParaRPr lang="en-US" altLang="zh-CN" dirty="0">
              <a:latin typeface="微软雅黑"/>
              <a:ea typeface="微软雅黑"/>
              <a:cs typeface="微软雅黑"/>
            </a:endParaRPr>
          </a:p>
        </p:txBody>
      </p:sp>
    </p:spTree>
    <p:extLst>
      <p:ext uri="{BB962C8B-B14F-4D97-AF65-F5344CB8AC3E}">
        <p14:creationId xmlns:p14="http://schemas.microsoft.com/office/powerpoint/2010/main" xmlns="" val="3388376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C:\Users\apple\Desktop\新建文件夹 (5)\b1_对话.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1700808"/>
            <a:ext cx="2938256" cy="4680520"/>
          </a:xfrm>
          <a:prstGeom prst="rect">
            <a:avLst/>
          </a:prstGeom>
          <a:ln/>
          <a:effectLst>
            <a:outerShdw blurRad="63500" sx="102000" sy="102000" algn="c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pic>
      <p:sp>
        <p:nvSpPr>
          <p:cNvPr id="8" name="矩形 1"/>
          <p:cNvSpPr>
            <a:spLocks noChangeArrowheads="1"/>
          </p:cNvSpPr>
          <p:nvPr/>
        </p:nvSpPr>
        <p:spPr bwMode="auto">
          <a:xfrm>
            <a:off x="323529" y="1628800"/>
            <a:ext cx="4692204" cy="4708981"/>
          </a:xfrm>
          <a:prstGeom prst="rect">
            <a:avLst/>
          </a:prstGeom>
          <a:noFill/>
          <a:ln>
            <a:noFill/>
          </a:ln>
          <a:extLst/>
        </p:spPr>
        <p:txBody>
          <a:bodyPr wrap="square">
            <a:spAutoFit/>
          </a:bodyPr>
          <a:lstStyle/>
          <a:p>
            <a:pPr marL="342900" indent="-342900">
              <a:lnSpc>
                <a:spcPct val="150000"/>
              </a:lnSpc>
              <a:buFont typeface="Wingdings" panose="05000000000000000000" pitchFamily="2" charset="2"/>
              <a:buChar char="Ø"/>
              <a:defRPr/>
            </a:pPr>
            <a:r>
              <a:rPr lang="zh-CN" altLang="en-US" sz="2000" smtClean="0">
                <a:latin typeface="微软雅黑"/>
                <a:ea typeface="微软雅黑"/>
                <a:cs typeface="微软雅黑"/>
              </a:rPr>
              <a:t>随</a:t>
            </a:r>
            <a:r>
              <a:rPr lang="zh-CN" altLang="en-US" sz="2000" dirty="0">
                <a:latin typeface="微软雅黑"/>
                <a:ea typeface="微软雅黑"/>
                <a:cs typeface="微软雅黑"/>
              </a:rPr>
              <a:t>时随地</a:t>
            </a:r>
            <a:r>
              <a:rPr lang="zh-CN" altLang="en-US" sz="2000" dirty="0" smtClean="0">
                <a:latin typeface="微软雅黑"/>
                <a:ea typeface="微软雅黑"/>
                <a:cs typeface="微软雅黑"/>
              </a:rPr>
              <a:t>发起， 信息</a:t>
            </a:r>
            <a:r>
              <a:rPr lang="zh-CN" altLang="en-US" sz="2000" dirty="0">
                <a:latin typeface="微软雅黑"/>
                <a:ea typeface="微软雅黑"/>
                <a:cs typeface="微软雅黑"/>
              </a:rPr>
              <a:t>确保</a:t>
            </a:r>
            <a:r>
              <a:rPr lang="zh-CN" altLang="en-US" sz="2000" dirty="0" smtClean="0">
                <a:latin typeface="微软雅黑"/>
                <a:ea typeface="微软雅黑"/>
                <a:cs typeface="微软雅黑"/>
              </a:rPr>
              <a:t>送达</a:t>
            </a:r>
            <a:endParaRPr lang="en-US" altLang="zh-CN" sz="2000" dirty="0" smtClean="0">
              <a:latin typeface="微软雅黑"/>
              <a:ea typeface="微软雅黑"/>
              <a:cs typeface="微软雅黑"/>
            </a:endParaRPr>
          </a:p>
          <a:p>
            <a:pPr marL="633413" lvl="1" indent="-176213">
              <a:lnSpc>
                <a:spcPct val="150000"/>
              </a:lnSpc>
              <a:buFont typeface="Arial" pitchFamily="34" charset="0"/>
              <a:buChar char="•"/>
              <a:defRPr/>
            </a:pPr>
            <a:r>
              <a:rPr lang="zh-CN" altLang="en-US" sz="1600" dirty="0">
                <a:latin typeface="微软雅黑"/>
                <a:ea typeface="微软雅黑"/>
                <a:cs typeface="微软雅黑"/>
              </a:rPr>
              <a:t>通</a:t>
            </a:r>
            <a:r>
              <a:rPr lang="zh-CN" altLang="en-US" sz="1600" dirty="0" smtClean="0">
                <a:latin typeface="微软雅黑"/>
                <a:ea typeface="微软雅黑"/>
                <a:cs typeface="微软雅黑"/>
              </a:rPr>
              <a:t>知、投票、活动报名、调查、电话会议</a:t>
            </a:r>
            <a:endParaRPr lang="en-US" altLang="zh-CN" sz="1600" dirty="0" smtClean="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sz="2000" dirty="0" smtClean="0">
                <a:latin typeface="微软雅黑"/>
                <a:ea typeface="微软雅黑"/>
                <a:cs typeface="微软雅黑"/>
              </a:rPr>
              <a:t>支持大规模工作群</a:t>
            </a:r>
            <a:endParaRPr lang="en-US" altLang="zh-CN" sz="2000" dirty="0" smtClean="0">
              <a:latin typeface="微软雅黑"/>
              <a:ea typeface="微软雅黑"/>
              <a:cs typeface="微软雅黑"/>
            </a:endParaRPr>
          </a:p>
          <a:p>
            <a:pPr marL="633413" lvl="1" indent="-176213">
              <a:lnSpc>
                <a:spcPct val="150000"/>
              </a:lnSpc>
              <a:buFont typeface="Arial" pitchFamily="34" charset="0"/>
              <a:buChar char="•"/>
              <a:defRPr/>
            </a:pPr>
            <a:r>
              <a:rPr lang="zh-CN" altLang="en-US" sz="1600" dirty="0">
                <a:latin typeface="微软雅黑"/>
                <a:ea typeface="微软雅黑"/>
                <a:cs typeface="微软雅黑"/>
              </a:rPr>
              <a:t>普</a:t>
            </a:r>
            <a:r>
              <a:rPr lang="zh-CN" altLang="en-US" sz="1600" dirty="0" smtClean="0">
                <a:latin typeface="微软雅黑"/>
                <a:ea typeface="微软雅黑"/>
                <a:cs typeface="微软雅黑"/>
              </a:rPr>
              <a:t>通用户可创建</a:t>
            </a:r>
            <a:r>
              <a:rPr lang="en-US" altLang="zh-CN" sz="1600" dirty="0" smtClean="0">
                <a:latin typeface="微软雅黑"/>
                <a:ea typeface="微软雅黑"/>
                <a:cs typeface="微软雅黑"/>
              </a:rPr>
              <a:t>150</a:t>
            </a:r>
            <a:r>
              <a:rPr lang="zh-CN" altLang="en-US" sz="1600" dirty="0" smtClean="0">
                <a:latin typeface="微软雅黑"/>
                <a:ea typeface="微软雅黑"/>
                <a:cs typeface="微软雅黑"/>
              </a:rPr>
              <a:t>人</a:t>
            </a:r>
            <a:endParaRPr lang="en-US" altLang="zh-CN" sz="1600" dirty="0" smtClean="0">
              <a:latin typeface="微软雅黑"/>
              <a:ea typeface="微软雅黑"/>
              <a:cs typeface="微软雅黑"/>
            </a:endParaRPr>
          </a:p>
          <a:p>
            <a:pPr marL="633413" lvl="1" indent="-176213">
              <a:lnSpc>
                <a:spcPct val="150000"/>
              </a:lnSpc>
              <a:buFont typeface="Arial" pitchFamily="34" charset="0"/>
              <a:buChar char="•"/>
              <a:defRPr/>
            </a:pPr>
            <a:r>
              <a:rPr lang="zh-CN" altLang="en-US" sz="1600" dirty="0">
                <a:latin typeface="微软雅黑"/>
                <a:ea typeface="微软雅黑"/>
                <a:cs typeface="微软雅黑"/>
              </a:rPr>
              <a:t>特</a:t>
            </a:r>
            <a:r>
              <a:rPr lang="zh-CN" altLang="en-US" sz="1600" dirty="0" smtClean="0">
                <a:latin typeface="微软雅黑"/>
                <a:ea typeface="微软雅黑"/>
                <a:cs typeface="微软雅黑"/>
              </a:rPr>
              <a:t>权用户可创建</a:t>
            </a:r>
            <a:r>
              <a:rPr lang="en-US" altLang="zh-CN" sz="1600" dirty="0" smtClean="0">
                <a:latin typeface="微软雅黑"/>
                <a:ea typeface="微软雅黑"/>
                <a:cs typeface="微软雅黑"/>
              </a:rPr>
              <a:t>500</a:t>
            </a:r>
            <a:r>
              <a:rPr lang="zh-CN" altLang="en-US" sz="1600" dirty="0" smtClean="0">
                <a:latin typeface="微软雅黑"/>
                <a:ea typeface="微软雅黑"/>
                <a:cs typeface="微软雅黑"/>
              </a:rPr>
              <a:t>人</a:t>
            </a:r>
            <a:endParaRPr lang="en-US" altLang="zh-CN" sz="1600" dirty="0" smtClean="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sz="2000" dirty="0" smtClean="0">
                <a:latin typeface="微软雅黑"/>
                <a:ea typeface="微软雅黑"/>
                <a:cs typeface="微软雅黑"/>
              </a:rPr>
              <a:t>成员</a:t>
            </a:r>
            <a:r>
              <a:rPr lang="zh-CN" altLang="en-US" sz="2000" dirty="0">
                <a:latin typeface="微软雅黑"/>
                <a:ea typeface="微软雅黑"/>
                <a:cs typeface="微软雅黑"/>
              </a:rPr>
              <a:t>实名</a:t>
            </a:r>
            <a:r>
              <a:rPr lang="zh-CN" altLang="en-US" sz="2000" dirty="0" smtClean="0">
                <a:latin typeface="微软雅黑"/>
                <a:ea typeface="微软雅黑"/>
                <a:cs typeface="微软雅黑"/>
              </a:rPr>
              <a:t>，协作</a:t>
            </a:r>
            <a:r>
              <a:rPr lang="zh-CN" altLang="en-US" sz="2000" dirty="0">
                <a:latin typeface="微软雅黑"/>
                <a:ea typeface="微软雅黑"/>
                <a:cs typeface="微软雅黑"/>
              </a:rPr>
              <a:t>真</a:t>
            </a:r>
            <a:r>
              <a:rPr lang="zh-CN" altLang="en-US" sz="2000" dirty="0" smtClean="0">
                <a:latin typeface="微软雅黑"/>
                <a:ea typeface="微软雅黑"/>
                <a:cs typeface="微软雅黑"/>
              </a:rPr>
              <a:t>实准确</a:t>
            </a:r>
            <a:endParaRPr lang="en-US" altLang="zh-CN" sz="2000" dirty="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sz="2000" dirty="0" smtClean="0">
                <a:latin typeface="微软雅黑"/>
                <a:ea typeface="微软雅黑"/>
                <a:cs typeface="微软雅黑"/>
              </a:rPr>
              <a:t>文档分发、群组共享</a:t>
            </a:r>
            <a:endParaRPr lang="en-US" altLang="zh-CN" sz="2000" dirty="0" smtClean="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sz="2000" dirty="0" smtClean="0">
                <a:latin typeface="微软雅黑"/>
                <a:ea typeface="微软雅黑"/>
                <a:cs typeface="微软雅黑"/>
              </a:rPr>
              <a:t>消息历史分类云端保存</a:t>
            </a:r>
            <a:endParaRPr lang="en-US" altLang="zh-CN" sz="2000" dirty="0" smtClean="0">
              <a:latin typeface="微软雅黑"/>
              <a:ea typeface="微软雅黑"/>
              <a:cs typeface="微软雅黑"/>
            </a:endParaRPr>
          </a:p>
          <a:p>
            <a:pPr marL="342900" indent="-342900">
              <a:lnSpc>
                <a:spcPct val="150000"/>
              </a:lnSpc>
              <a:buFont typeface="Wingdings" panose="05000000000000000000" pitchFamily="2" charset="2"/>
              <a:buChar char="Ø"/>
              <a:defRPr/>
            </a:pPr>
            <a:r>
              <a:rPr lang="zh-CN" altLang="en-US" sz="2000" dirty="0" smtClean="0">
                <a:latin typeface="微软雅黑"/>
                <a:ea typeface="微软雅黑"/>
                <a:cs typeface="微软雅黑"/>
              </a:rPr>
              <a:t>群管理功能</a:t>
            </a:r>
            <a:endParaRPr lang="en-US" altLang="zh-CN" sz="2000" dirty="0" smtClean="0">
              <a:latin typeface="微软雅黑"/>
              <a:ea typeface="微软雅黑"/>
              <a:cs typeface="微软雅黑"/>
            </a:endParaRPr>
          </a:p>
          <a:p>
            <a:pPr marL="633413" lvl="1" indent="-176213">
              <a:lnSpc>
                <a:spcPct val="150000"/>
              </a:lnSpc>
              <a:buFont typeface="Arial" pitchFamily="34" charset="0"/>
              <a:buChar char="•"/>
              <a:defRPr/>
            </a:pPr>
            <a:r>
              <a:rPr lang="zh-CN" altLang="en-US" sz="1600" dirty="0" smtClean="0">
                <a:latin typeface="微软雅黑"/>
                <a:ea typeface="微软雅黑"/>
                <a:cs typeface="微软雅黑"/>
              </a:rPr>
              <a:t>禁言设置、转让群主、群隐私设置、增减成员、解散、设置助理群主</a:t>
            </a:r>
            <a:r>
              <a:rPr lang="en-US" altLang="zh-CN" sz="1600" dirty="0" smtClean="0">
                <a:latin typeface="微软雅黑"/>
                <a:ea typeface="微软雅黑"/>
                <a:cs typeface="微软雅黑"/>
              </a:rPr>
              <a:t>……</a:t>
            </a:r>
            <a:endParaRPr lang="en-US" altLang="zh-CN" sz="1600" dirty="0">
              <a:latin typeface="微软雅黑"/>
              <a:ea typeface="微软雅黑"/>
              <a:cs typeface="微软雅黑"/>
            </a:endParaRPr>
          </a:p>
        </p:txBody>
      </p:sp>
      <p:sp>
        <p:nvSpPr>
          <p:cNvPr id="7" name="Rectangle 1"/>
          <p:cNvSpPr txBox="1">
            <a:spLocks noChangeArrowheads="1"/>
          </p:cNvSpPr>
          <p:nvPr/>
        </p:nvSpPr>
        <p:spPr bwMode="auto">
          <a:xfrm>
            <a:off x="466576" y="260350"/>
            <a:ext cx="5689600" cy="762000"/>
          </a:xfrm>
          <a:prstGeom prst="rect">
            <a:avLst/>
          </a:prstGeom>
          <a:noFill/>
          <a:ln>
            <a:noFill/>
          </a:ln>
          <a:effectLst/>
          <a:extLst/>
        </p:spPr>
        <p:txBody>
          <a:bodyPr lIns="0" tIns="0" rIns="0" bIns="0" anchor="ctr"/>
          <a:lstStyle>
            <a:lvl1pPr defTabSz="912813" eaLnBrk="0">
              <a:defRPr>
                <a:solidFill>
                  <a:srgbClr val="000000"/>
                </a:solidFill>
                <a:latin typeface="Times New Roman Bold"/>
                <a:ea typeface="Times New Roman Bold"/>
                <a:cs typeface="Times New Roman Bold"/>
                <a:sym typeface="Times New Roman Bold"/>
              </a:defRPr>
            </a:lvl1pPr>
            <a:lvl2pPr marL="742950" indent="-285750" defTabSz="912813" eaLnBrk="0">
              <a:defRPr>
                <a:solidFill>
                  <a:srgbClr val="000000"/>
                </a:solidFill>
                <a:latin typeface="Times New Roman Bold"/>
                <a:ea typeface="Times New Roman Bold"/>
                <a:cs typeface="Times New Roman Bold"/>
                <a:sym typeface="Times New Roman Bold"/>
              </a:defRPr>
            </a:lvl2pPr>
            <a:lvl3pPr marL="1143000" indent="-228600" defTabSz="912813" eaLnBrk="0">
              <a:defRPr>
                <a:solidFill>
                  <a:srgbClr val="000000"/>
                </a:solidFill>
                <a:latin typeface="Times New Roman Bold"/>
                <a:ea typeface="Times New Roman Bold"/>
                <a:cs typeface="Times New Roman Bold"/>
                <a:sym typeface="Times New Roman Bold"/>
              </a:defRPr>
            </a:lvl3pPr>
            <a:lvl4pPr marL="1600200" indent="-228600" defTabSz="912813" eaLnBrk="0">
              <a:defRPr>
                <a:solidFill>
                  <a:srgbClr val="000000"/>
                </a:solidFill>
                <a:latin typeface="Times New Roman Bold"/>
                <a:ea typeface="Times New Roman Bold"/>
                <a:cs typeface="Times New Roman Bold"/>
                <a:sym typeface="Times New Roman Bold"/>
              </a:defRPr>
            </a:lvl4pPr>
            <a:lvl5pPr marL="2057400" indent="-228600" defTabSz="912813" eaLnBrk="0">
              <a:defRPr>
                <a:solidFill>
                  <a:srgbClr val="000000"/>
                </a:solidFill>
                <a:latin typeface="Times New Roman Bold"/>
                <a:ea typeface="Times New Roman Bold"/>
                <a:cs typeface="Times New Roman Bold"/>
                <a:sym typeface="Times New Roman Bold"/>
              </a:defRPr>
            </a:lvl5pPr>
            <a:lvl6pPr marL="25146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6pPr>
            <a:lvl7pPr marL="29718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7pPr>
            <a:lvl8pPr marL="34290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8pPr>
            <a:lvl9pPr marL="3886200" indent="-228600" defTabSz="912813" eaLnBrk="0" fontAlgn="base" hangingPunct="0">
              <a:spcBef>
                <a:spcPct val="0"/>
              </a:spcBef>
              <a:spcAft>
                <a:spcPct val="0"/>
              </a:spcAft>
              <a:defRPr>
                <a:solidFill>
                  <a:srgbClr val="000000"/>
                </a:solidFill>
                <a:latin typeface="Times New Roman Bold"/>
                <a:ea typeface="Times New Roman Bold"/>
                <a:cs typeface="Times New Roman Bold"/>
                <a:sym typeface="Times New Roman Bold"/>
              </a:defRPr>
            </a:lvl9pPr>
          </a:lstStyle>
          <a:p>
            <a:pPr algn="just" eaLnBrk="1" hangingPunct="0">
              <a:defRPr/>
            </a:pP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产品</a:t>
            </a:r>
            <a:r>
              <a:rPr lang="zh-CN" altLang="en-US" sz="2800" b="1" dirty="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功能</a:t>
            </a:r>
            <a:r>
              <a:rPr lang="en-US" altLang="zh-CN"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a:t>
            </a:r>
            <a:r>
              <a:rPr lang="zh-CN" altLang="en-US" sz="2800" b="1" dirty="0" smtClean="0">
                <a:solidFill>
                  <a:schemeClr val="tx1"/>
                </a:solidFill>
                <a:effectLst>
                  <a:outerShdw blurRad="38100" dist="38100" dir="2700000" algn="tl">
                    <a:srgbClr val="C0C0C0"/>
                  </a:outerShdw>
                </a:effectLst>
                <a:latin typeface="微软雅黑" pitchFamily="34" charset="-122"/>
                <a:ea typeface="微软雅黑" pitchFamily="34" charset="-122"/>
                <a:cs typeface="Helvetica"/>
                <a:sym typeface="Helvetica"/>
              </a:rPr>
              <a:t>工作群</a:t>
            </a:r>
            <a:endParaRPr lang="zh-CN" altLang="zh-CN" sz="1200" dirty="0" smtClean="0">
              <a:solidFill>
                <a:schemeClr val="tx1"/>
              </a:solidFill>
              <a:latin typeface="微软雅黑" pitchFamily="34" charset="-122"/>
              <a:ea typeface="微软雅黑" pitchFamily="34" charset="-122"/>
              <a:cs typeface="Helvetica"/>
              <a:sym typeface="Helvetica"/>
            </a:endParaRPr>
          </a:p>
        </p:txBody>
      </p:sp>
    </p:spTree>
    <p:extLst>
      <p:ext uri="{BB962C8B-B14F-4D97-AF65-F5344CB8AC3E}">
        <p14:creationId xmlns:p14="http://schemas.microsoft.com/office/powerpoint/2010/main" xmlns="" val="954723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联通2010年10月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15992</TotalTime>
  <Words>2033</Words>
  <Application>Microsoft Office PowerPoint</Application>
  <PresentationFormat>全屏显示(4:3)</PresentationFormat>
  <Paragraphs>311</Paragraphs>
  <Slides>29</Slides>
  <Notes>6</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联通2010年10月模板</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Company>河北联通</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河北联通云总机介绍</dc:title>
  <dc:creator>栾丰</dc:creator>
  <cp:lastModifiedBy>郑直</cp:lastModifiedBy>
  <cp:revision>1570</cp:revision>
  <dcterms:created xsi:type="dcterms:W3CDTF">2010-10-18T11:18:18Z</dcterms:created>
  <dcterms:modified xsi:type="dcterms:W3CDTF">2014-09-15T02:59:42Z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1366941159</vt:lpwstr>
  </property>
</Properties>
</file>