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6"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9" d="100"/>
          <a:sy n="79" d="100"/>
        </p:scale>
        <p:origin x="-1302" y="-19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AA226D-7437-4A6F-B5C0-61568EBBA7D8}" type="datetimeFigureOut">
              <a:rPr lang="zh-CN" altLang="en-US" smtClean="0"/>
              <a:pPr/>
              <a:t>2014-7-9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E48672-AF79-4DF8-AB25-B114F6154AB4}" type="slidenum">
              <a:rPr lang="zh-CN" altLang="en-US" smtClean="0"/>
              <a:pPr/>
              <a:t>‹#›</a:t>
            </a:fld>
            <a:endParaRPr lang="zh-CN" altLang="en-US"/>
          </a:p>
        </p:txBody>
      </p:sp>
    </p:spTree>
    <p:extLst>
      <p:ext uri="{BB962C8B-B14F-4D97-AF65-F5344CB8AC3E}">
        <p14:creationId xmlns:p14="http://schemas.microsoft.com/office/powerpoint/2010/main" val="992276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miter lim="800000"/>
            <a:headEnd/>
            <a:tailEnd/>
          </a:ln>
        </p:spPr>
        <p:txBody>
          <a:bodyPr/>
          <a:lstStyle/>
          <a:p>
            <a:fld id="{D04E7128-31A2-4EB3-8987-C8C6C2D1D610}" type="slidenum">
              <a:rPr lang="en-US" altLang="zh-CN" smtClean="0"/>
              <a:pPr/>
              <a:t>10</a:t>
            </a:fld>
            <a:endParaRPr lang="en-US" altLang="zh-CN" smtClean="0"/>
          </a:p>
        </p:txBody>
      </p:sp>
      <p:sp>
        <p:nvSpPr>
          <p:cNvPr id="46083" name="Rectangle 2"/>
          <p:cNvSpPr>
            <a:spLocks noGrp="1" noRot="1" noChangeAspect="1" noChangeArrowheads="1" noTextEdit="1"/>
          </p:cNvSpPr>
          <p:nvPr>
            <p:ph type="sldImg"/>
          </p:nvPr>
        </p:nvSpPr>
        <p:spPr>
          <a:xfrm>
            <a:off x="-787400" y="-1998663"/>
            <a:ext cx="4570413" cy="3427413"/>
          </a:xfrm>
          <a:ln/>
        </p:spPr>
      </p:sp>
      <p:sp>
        <p:nvSpPr>
          <p:cNvPr id="46084" name="Rectangle 3"/>
          <p:cNvSpPr>
            <a:spLocks noGrp="1" noChangeArrowheads="1"/>
          </p:cNvSpPr>
          <p:nvPr>
            <p:ph type="body" idx="1"/>
          </p:nvPr>
        </p:nvSpPr>
        <p:spPr>
          <a:xfrm>
            <a:off x="683879" y="4343913"/>
            <a:ext cx="5490244" cy="4114361"/>
          </a:xfrm>
          <a:noFill/>
        </p:spPr>
        <p:txBody>
          <a:bodyPr lIns="94704" tIns="47352" rIns="94704" bIns="47352"/>
          <a:lstStyle/>
          <a:p>
            <a:pPr eaLnBrk="1" hangingPunct="1"/>
            <a:endParaRPr lang="zh-CN" altLang="zh-CN" b="1"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miter lim="800000"/>
            <a:headEnd/>
            <a:tailEnd/>
          </a:ln>
        </p:spPr>
        <p:txBody>
          <a:bodyPr/>
          <a:lstStyle/>
          <a:p>
            <a:fld id="{D04E7128-31A2-4EB3-8987-C8C6C2D1D610}" type="slidenum">
              <a:rPr lang="en-US" altLang="zh-CN" smtClean="0"/>
              <a:pPr/>
              <a:t>11</a:t>
            </a:fld>
            <a:endParaRPr lang="en-US" altLang="zh-CN" smtClean="0"/>
          </a:p>
        </p:txBody>
      </p:sp>
      <p:sp>
        <p:nvSpPr>
          <p:cNvPr id="46083" name="Rectangle 2"/>
          <p:cNvSpPr>
            <a:spLocks noGrp="1" noRot="1" noChangeAspect="1" noChangeArrowheads="1" noTextEdit="1"/>
          </p:cNvSpPr>
          <p:nvPr>
            <p:ph type="sldImg"/>
          </p:nvPr>
        </p:nvSpPr>
        <p:spPr>
          <a:xfrm>
            <a:off x="-787400" y="-1998663"/>
            <a:ext cx="4570413" cy="3427413"/>
          </a:xfrm>
          <a:ln/>
        </p:spPr>
      </p:sp>
      <p:sp>
        <p:nvSpPr>
          <p:cNvPr id="46084" name="Rectangle 3"/>
          <p:cNvSpPr>
            <a:spLocks noGrp="1" noChangeArrowheads="1"/>
          </p:cNvSpPr>
          <p:nvPr>
            <p:ph type="body" idx="1"/>
          </p:nvPr>
        </p:nvSpPr>
        <p:spPr>
          <a:xfrm>
            <a:off x="683879" y="4343913"/>
            <a:ext cx="5490244" cy="4114361"/>
          </a:xfrm>
          <a:noFill/>
        </p:spPr>
        <p:txBody>
          <a:bodyPr lIns="94704" tIns="47352" rIns="94704" bIns="47352"/>
          <a:lstStyle/>
          <a:p>
            <a:pPr eaLnBrk="1" hangingPunct="1"/>
            <a:endParaRPr lang="zh-CN" altLang="zh-CN" b="1"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miter lim="800000"/>
            <a:headEnd/>
            <a:tailEnd/>
          </a:ln>
        </p:spPr>
        <p:txBody>
          <a:bodyPr/>
          <a:lstStyle/>
          <a:p>
            <a:fld id="{D04E7128-31A2-4EB3-8987-C8C6C2D1D610}" type="slidenum">
              <a:rPr lang="en-US" altLang="zh-CN" smtClean="0"/>
              <a:pPr/>
              <a:t>2</a:t>
            </a:fld>
            <a:endParaRPr lang="en-US" altLang="zh-CN" smtClean="0"/>
          </a:p>
        </p:txBody>
      </p:sp>
      <p:sp>
        <p:nvSpPr>
          <p:cNvPr id="46083" name="Rectangle 2"/>
          <p:cNvSpPr>
            <a:spLocks noGrp="1" noRot="1" noChangeAspect="1" noChangeArrowheads="1" noTextEdit="1"/>
          </p:cNvSpPr>
          <p:nvPr>
            <p:ph type="sldImg"/>
          </p:nvPr>
        </p:nvSpPr>
        <p:spPr>
          <a:xfrm>
            <a:off x="-787400" y="-1998663"/>
            <a:ext cx="4570413" cy="3427413"/>
          </a:xfrm>
          <a:ln/>
        </p:spPr>
      </p:sp>
      <p:sp>
        <p:nvSpPr>
          <p:cNvPr id="46084" name="Rectangle 3"/>
          <p:cNvSpPr>
            <a:spLocks noGrp="1" noChangeArrowheads="1"/>
          </p:cNvSpPr>
          <p:nvPr>
            <p:ph type="body" idx="1"/>
          </p:nvPr>
        </p:nvSpPr>
        <p:spPr>
          <a:xfrm>
            <a:off x="683879" y="4343913"/>
            <a:ext cx="5490244" cy="4114361"/>
          </a:xfrm>
          <a:noFill/>
        </p:spPr>
        <p:txBody>
          <a:bodyPr lIns="94704" tIns="47352" rIns="94704" bIns="47352"/>
          <a:lstStyle/>
          <a:p>
            <a:pPr eaLnBrk="1" hangingPunct="1"/>
            <a:endParaRPr lang="zh-CN" altLang="zh-CN" b="1"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miter lim="800000"/>
            <a:headEnd/>
            <a:tailEnd/>
          </a:ln>
        </p:spPr>
        <p:txBody>
          <a:bodyPr/>
          <a:lstStyle/>
          <a:p>
            <a:fld id="{D04E7128-31A2-4EB3-8987-C8C6C2D1D610}" type="slidenum">
              <a:rPr lang="en-US" altLang="zh-CN" smtClean="0"/>
              <a:pPr/>
              <a:t>3</a:t>
            </a:fld>
            <a:endParaRPr lang="en-US" altLang="zh-CN" smtClean="0"/>
          </a:p>
        </p:txBody>
      </p:sp>
      <p:sp>
        <p:nvSpPr>
          <p:cNvPr id="46083" name="Rectangle 2"/>
          <p:cNvSpPr>
            <a:spLocks noGrp="1" noRot="1" noChangeAspect="1" noChangeArrowheads="1" noTextEdit="1"/>
          </p:cNvSpPr>
          <p:nvPr>
            <p:ph type="sldImg"/>
          </p:nvPr>
        </p:nvSpPr>
        <p:spPr>
          <a:xfrm>
            <a:off x="-787400" y="-1998663"/>
            <a:ext cx="4570413" cy="3427413"/>
          </a:xfrm>
          <a:ln/>
        </p:spPr>
      </p:sp>
      <p:sp>
        <p:nvSpPr>
          <p:cNvPr id="46084" name="Rectangle 3"/>
          <p:cNvSpPr>
            <a:spLocks noGrp="1" noChangeArrowheads="1"/>
          </p:cNvSpPr>
          <p:nvPr>
            <p:ph type="body" idx="1"/>
          </p:nvPr>
        </p:nvSpPr>
        <p:spPr>
          <a:xfrm>
            <a:off x="683879" y="4343913"/>
            <a:ext cx="5490244" cy="4114361"/>
          </a:xfrm>
          <a:noFill/>
        </p:spPr>
        <p:txBody>
          <a:bodyPr lIns="94704" tIns="47352" rIns="94704" bIns="47352"/>
          <a:lstStyle/>
          <a:p>
            <a:pPr eaLnBrk="1" hangingPunct="1"/>
            <a:endParaRPr lang="zh-CN" altLang="zh-CN" b="1"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miter lim="800000"/>
            <a:headEnd/>
            <a:tailEnd/>
          </a:ln>
        </p:spPr>
        <p:txBody>
          <a:bodyPr/>
          <a:lstStyle/>
          <a:p>
            <a:fld id="{D04E7128-31A2-4EB3-8987-C8C6C2D1D610}" type="slidenum">
              <a:rPr lang="en-US" altLang="zh-CN" smtClean="0"/>
              <a:pPr/>
              <a:t>4</a:t>
            </a:fld>
            <a:endParaRPr lang="en-US" altLang="zh-CN" smtClean="0"/>
          </a:p>
        </p:txBody>
      </p:sp>
      <p:sp>
        <p:nvSpPr>
          <p:cNvPr id="46083" name="Rectangle 2"/>
          <p:cNvSpPr>
            <a:spLocks noGrp="1" noRot="1" noChangeAspect="1" noChangeArrowheads="1" noTextEdit="1"/>
          </p:cNvSpPr>
          <p:nvPr>
            <p:ph type="sldImg"/>
          </p:nvPr>
        </p:nvSpPr>
        <p:spPr>
          <a:xfrm>
            <a:off x="-787400" y="-1998663"/>
            <a:ext cx="4570413" cy="3427413"/>
          </a:xfrm>
          <a:ln/>
        </p:spPr>
      </p:sp>
      <p:sp>
        <p:nvSpPr>
          <p:cNvPr id="46084" name="Rectangle 3"/>
          <p:cNvSpPr>
            <a:spLocks noGrp="1" noChangeArrowheads="1"/>
          </p:cNvSpPr>
          <p:nvPr>
            <p:ph type="body" idx="1"/>
          </p:nvPr>
        </p:nvSpPr>
        <p:spPr>
          <a:xfrm>
            <a:off x="683879" y="4343913"/>
            <a:ext cx="5490244" cy="4114361"/>
          </a:xfrm>
          <a:noFill/>
        </p:spPr>
        <p:txBody>
          <a:bodyPr lIns="94704" tIns="47352" rIns="94704" bIns="47352"/>
          <a:lstStyle/>
          <a:p>
            <a:pPr eaLnBrk="1" hangingPunct="1"/>
            <a:endParaRPr lang="zh-CN" altLang="zh-CN" b="1"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miter lim="800000"/>
            <a:headEnd/>
            <a:tailEnd/>
          </a:ln>
        </p:spPr>
        <p:txBody>
          <a:bodyPr/>
          <a:lstStyle/>
          <a:p>
            <a:fld id="{D04E7128-31A2-4EB3-8987-C8C6C2D1D610}" type="slidenum">
              <a:rPr lang="en-US" altLang="zh-CN" smtClean="0"/>
              <a:pPr/>
              <a:t>5</a:t>
            </a:fld>
            <a:endParaRPr lang="en-US" altLang="zh-CN" smtClean="0"/>
          </a:p>
        </p:txBody>
      </p:sp>
      <p:sp>
        <p:nvSpPr>
          <p:cNvPr id="46083" name="Rectangle 2"/>
          <p:cNvSpPr>
            <a:spLocks noGrp="1" noRot="1" noChangeAspect="1" noChangeArrowheads="1" noTextEdit="1"/>
          </p:cNvSpPr>
          <p:nvPr>
            <p:ph type="sldImg"/>
          </p:nvPr>
        </p:nvSpPr>
        <p:spPr>
          <a:xfrm>
            <a:off x="-787400" y="-1998663"/>
            <a:ext cx="4570413" cy="3427413"/>
          </a:xfrm>
          <a:ln/>
        </p:spPr>
      </p:sp>
      <p:sp>
        <p:nvSpPr>
          <p:cNvPr id="46084" name="Rectangle 3"/>
          <p:cNvSpPr>
            <a:spLocks noGrp="1" noChangeArrowheads="1"/>
          </p:cNvSpPr>
          <p:nvPr>
            <p:ph type="body" idx="1"/>
          </p:nvPr>
        </p:nvSpPr>
        <p:spPr>
          <a:xfrm>
            <a:off x="683879" y="4343913"/>
            <a:ext cx="5490244" cy="4114361"/>
          </a:xfrm>
          <a:noFill/>
        </p:spPr>
        <p:txBody>
          <a:bodyPr lIns="94704" tIns="47352" rIns="94704" bIns="47352"/>
          <a:lstStyle/>
          <a:p>
            <a:pPr eaLnBrk="1" hangingPunct="1"/>
            <a:endParaRPr lang="zh-CN" altLang="zh-CN" b="1"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miter lim="800000"/>
            <a:headEnd/>
            <a:tailEnd/>
          </a:ln>
        </p:spPr>
        <p:txBody>
          <a:bodyPr/>
          <a:lstStyle/>
          <a:p>
            <a:fld id="{D04E7128-31A2-4EB3-8987-C8C6C2D1D610}" type="slidenum">
              <a:rPr lang="en-US" altLang="zh-CN" smtClean="0"/>
              <a:pPr/>
              <a:t>6</a:t>
            </a:fld>
            <a:endParaRPr lang="en-US" altLang="zh-CN" smtClean="0"/>
          </a:p>
        </p:txBody>
      </p:sp>
      <p:sp>
        <p:nvSpPr>
          <p:cNvPr id="46083" name="Rectangle 2"/>
          <p:cNvSpPr>
            <a:spLocks noGrp="1" noRot="1" noChangeAspect="1" noChangeArrowheads="1" noTextEdit="1"/>
          </p:cNvSpPr>
          <p:nvPr>
            <p:ph type="sldImg"/>
          </p:nvPr>
        </p:nvSpPr>
        <p:spPr>
          <a:xfrm>
            <a:off x="-787400" y="-1998663"/>
            <a:ext cx="4570413" cy="3427413"/>
          </a:xfrm>
          <a:ln/>
        </p:spPr>
      </p:sp>
      <p:sp>
        <p:nvSpPr>
          <p:cNvPr id="46084" name="Rectangle 3"/>
          <p:cNvSpPr>
            <a:spLocks noGrp="1" noChangeArrowheads="1"/>
          </p:cNvSpPr>
          <p:nvPr>
            <p:ph type="body" idx="1"/>
          </p:nvPr>
        </p:nvSpPr>
        <p:spPr>
          <a:xfrm>
            <a:off x="683879" y="4343913"/>
            <a:ext cx="5490244" cy="4114361"/>
          </a:xfrm>
          <a:noFill/>
        </p:spPr>
        <p:txBody>
          <a:bodyPr lIns="94704" tIns="47352" rIns="94704" bIns="47352"/>
          <a:lstStyle/>
          <a:p>
            <a:pPr eaLnBrk="1" hangingPunct="1"/>
            <a:endParaRPr lang="zh-CN" altLang="zh-CN" b="1"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miter lim="800000"/>
            <a:headEnd/>
            <a:tailEnd/>
          </a:ln>
        </p:spPr>
        <p:txBody>
          <a:bodyPr/>
          <a:lstStyle/>
          <a:p>
            <a:fld id="{D04E7128-31A2-4EB3-8987-C8C6C2D1D610}" type="slidenum">
              <a:rPr lang="en-US" altLang="zh-CN" smtClean="0"/>
              <a:pPr/>
              <a:t>7</a:t>
            </a:fld>
            <a:endParaRPr lang="en-US" altLang="zh-CN" smtClean="0"/>
          </a:p>
        </p:txBody>
      </p:sp>
      <p:sp>
        <p:nvSpPr>
          <p:cNvPr id="46083" name="Rectangle 2"/>
          <p:cNvSpPr>
            <a:spLocks noGrp="1" noRot="1" noChangeAspect="1" noChangeArrowheads="1" noTextEdit="1"/>
          </p:cNvSpPr>
          <p:nvPr>
            <p:ph type="sldImg"/>
          </p:nvPr>
        </p:nvSpPr>
        <p:spPr>
          <a:xfrm>
            <a:off x="-787400" y="-1998663"/>
            <a:ext cx="4570413" cy="3427413"/>
          </a:xfrm>
          <a:ln/>
        </p:spPr>
      </p:sp>
      <p:sp>
        <p:nvSpPr>
          <p:cNvPr id="46084" name="Rectangle 3"/>
          <p:cNvSpPr>
            <a:spLocks noGrp="1" noChangeArrowheads="1"/>
          </p:cNvSpPr>
          <p:nvPr>
            <p:ph type="body" idx="1"/>
          </p:nvPr>
        </p:nvSpPr>
        <p:spPr>
          <a:xfrm>
            <a:off x="683879" y="4343913"/>
            <a:ext cx="5490244" cy="4114361"/>
          </a:xfrm>
          <a:noFill/>
        </p:spPr>
        <p:txBody>
          <a:bodyPr lIns="94704" tIns="47352" rIns="94704" bIns="47352"/>
          <a:lstStyle/>
          <a:p>
            <a:pPr eaLnBrk="1" hangingPunct="1"/>
            <a:endParaRPr lang="zh-CN" altLang="zh-CN" b="1"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miter lim="800000"/>
            <a:headEnd/>
            <a:tailEnd/>
          </a:ln>
        </p:spPr>
        <p:txBody>
          <a:bodyPr/>
          <a:lstStyle/>
          <a:p>
            <a:fld id="{D04E7128-31A2-4EB3-8987-C8C6C2D1D610}" type="slidenum">
              <a:rPr lang="en-US" altLang="zh-CN" smtClean="0"/>
              <a:pPr/>
              <a:t>8</a:t>
            </a:fld>
            <a:endParaRPr lang="en-US" altLang="zh-CN" smtClean="0"/>
          </a:p>
        </p:txBody>
      </p:sp>
      <p:sp>
        <p:nvSpPr>
          <p:cNvPr id="46083" name="Rectangle 2"/>
          <p:cNvSpPr>
            <a:spLocks noGrp="1" noRot="1" noChangeAspect="1" noChangeArrowheads="1" noTextEdit="1"/>
          </p:cNvSpPr>
          <p:nvPr>
            <p:ph type="sldImg"/>
          </p:nvPr>
        </p:nvSpPr>
        <p:spPr>
          <a:xfrm>
            <a:off x="-787400" y="-1998663"/>
            <a:ext cx="4570413" cy="3427413"/>
          </a:xfrm>
          <a:ln/>
        </p:spPr>
      </p:sp>
      <p:sp>
        <p:nvSpPr>
          <p:cNvPr id="46084" name="Rectangle 3"/>
          <p:cNvSpPr>
            <a:spLocks noGrp="1" noChangeArrowheads="1"/>
          </p:cNvSpPr>
          <p:nvPr>
            <p:ph type="body" idx="1"/>
          </p:nvPr>
        </p:nvSpPr>
        <p:spPr>
          <a:xfrm>
            <a:off x="683879" y="4343913"/>
            <a:ext cx="5490244" cy="4114361"/>
          </a:xfrm>
          <a:noFill/>
        </p:spPr>
        <p:txBody>
          <a:bodyPr lIns="94704" tIns="47352" rIns="94704" bIns="47352"/>
          <a:lstStyle/>
          <a:p>
            <a:pPr eaLnBrk="1" hangingPunct="1"/>
            <a:endParaRPr lang="zh-CN" altLang="zh-CN" b="1"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miter lim="800000"/>
            <a:headEnd/>
            <a:tailEnd/>
          </a:ln>
        </p:spPr>
        <p:txBody>
          <a:bodyPr/>
          <a:lstStyle/>
          <a:p>
            <a:fld id="{D04E7128-31A2-4EB3-8987-C8C6C2D1D610}" type="slidenum">
              <a:rPr lang="en-US" altLang="zh-CN" smtClean="0"/>
              <a:pPr/>
              <a:t>9</a:t>
            </a:fld>
            <a:endParaRPr lang="en-US" altLang="zh-CN" smtClean="0"/>
          </a:p>
        </p:txBody>
      </p:sp>
      <p:sp>
        <p:nvSpPr>
          <p:cNvPr id="46083" name="Rectangle 2"/>
          <p:cNvSpPr>
            <a:spLocks noGrp="1" noRot="1" noChangeAspect="1" noChangeArrowheads="1" noTextEdit="1"/>
          </p:cNvSpPr>
          <p:nvPr>
            <p:ph type="sldImg"/>
          </p:nvPr>
        </p:nvSpPr>
        <p:spPr>
          <a:xfrm>
            <a:off x="-787400" y="-1998663"/>
            <a:ext cx="4570413" cy="3427413"/>
          </a:xfrm>
          <a:ln/>
        </p:spPr>
      </p:sp>
      <p:sp>
        <p:nvSpPr>
          <p:cNvPr id="46084" name="Rectangle 3"/>
          <p:cNvSpPr>
            <a:spLocks noGrp="1" noChangeArrowheads="1"/>
          </p:cNvSpPr>
          <p:nvPr>
            <p:ph type="body" idx="1"/>
          </p:nvPr>
        </p:nvSpPr>
        <p:spPr>
          <a:xfrm>
            <a:off x="683879" y="4343913"/>
            <a:ext cx="5490244" cy="4114361"/>
          </a:xfrm>
          <a:noFill/>
        </p:spPr>
        <p:txBody>
          <a:bodyPr lIns="94704" tIns="47352" rIns="94704" bIns="47352"/>
          <a:lstStyle/>
          <a:p>
            <a:pPr eaLnBrk="1" hangingPunct="1"/>
            <a:endParaRPr lang="zh-CN" altLang="zh-CN" b="1"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2014-7-9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2014-7-9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2014-7-9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2014-7-9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2014-7-9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2014-7-9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2014-7-9</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内容占位符 1"/>
          <p:cNvSpPr>
            <a:spLocks noGrp="1"/>
          </p:cNvSpPr>
          <p:nvPr>
            <p:ph idx="4294967295"/>
          </p:nvPr>
        </p:nvSpPr>
        <p:spPr/>
        <p:txBody>
          <a:bodyPr/>
          <a:lstStyle/>
          <a:p>
            <a:pPr eaLnBrk="1" hangingPunct="1"/>
            <a:endParaRPr lang="zh-CN" altLang="en-US" smtClean="0">
              <a:latin typeface="黑体" pitchFamily="49" charset="-122"/>
              <a:ea typeface="黑体" pitchFamily="49" charset="-122"/>
            </a:endParaRPr>
          </a:p>
        </p:txBody>
      </p:sp>
      <p:sp>
        <p:nvSpPr>
          <p:cNvPr id="15363" name="标题 2"/>
          <p:cNvSpPr>
            <a:spLocks noGrp="1"/>
          </p:cNvSpPr>
          <p:nvPr>
            <p:ph type="title" idx="4294967295"/>
          </p:nvPr>
        </p:nvSpPr>
        <p:spPr>
          <a:xfrm>
            <a:off x="1639888" y="231775"/>
            <a:ext cx="5510212" cy="762000"/>
          </a:xfrm>
          <a:noFill/>
        </p:spPr>
        <p:txBody>
          <a:bodyPr/>
          <a:lstStyle/>
          <a:p>
            <a:pPr algn="l" eaLnBrk="1" hangingPunct="1"/>
            <a:endParaRPr lang="zh-CN" altLang="en-US" smtClean="0">
              <a:effectLst/>
            </a:endParaRPr>
          </a:p>
        </p:txBody>
      </p:sp>
      <p:sp>
        <p:nvSpPr>
          <p:cNvPr id="4" name="灯片编号占位符 3"/>
          <p:cNvSpPr txBox="1">
            <a:spLocks noGrp="1"/>
          </p:cNvSpPr>
          <p:nvPr/>
        </p:nvSpPr>
        <p:spPr>
          <a:xfrm>
            <a:off x="8215313" y="6421438"/>
            <a:ext cx="419100" cy="365125"/>
          </a:xfrm>
          <a:prstGeom prst="rect">
            <a:avLst/>
          </a:prstGeom>
          <a:noFill/>
        </p:spPr>
        <p:txBody>
          <a:bodyPr anchor="ctr"/>
          <a:lstStyle/>
          <a:p>
            <a:pPr algn="r" fontAlgn="auto">
              <a:spcBef>
                <a:spcPts val="0"/>
              </a:spcBef>
              <a:spcAft>
                <a:spcPts val="0"/>
              </a:spcAft>
              <a:defRPr/>
            </a:pPr>
            <a:fld id="{A53C05F5-C6B5-4D6E-8738-CC2CBC32994C}" type="slidenum">
              <a:rPr lang="zh-CN" altLang="en-US" sz="1200">
                <a:latin typeface="+mn-lt"/>
                <a:ea typeface="+mn-ea"/>
              </a:rPr>
              <a:pPr algn="r" fontAlgn="auto">
                <a:spcBef>
                  <a:spcPts val="0"/>
                </a:spcBef>
                <a:spcAft>
                  <a:spcPts val="0"/>
                </a:spcAft>
                <a:defRPr/>
              </a:pPr>
              <a:t>1</a:t>
            </a:fld>
            <a:endParaRPr lang="zh-CN" altLang="en-US" sz="1200" dirty="0">
              <a:latin typeface="+mn-lt"/>
              <a:ea typeface="+mn-ea"/>
            </a:endParaRPr>
          </a:p>
        </p:txBody>
      </p:sp>
      <p:sp>
        <p:nvSpPr>
          <p:cNvPr id="5" name="矩形 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b="0" dirty="0"/>
          </a:p>
        </p:txBody>
      </p:sp>
      <p:pic>
        <p:nvPicPr>
          <p:cNvPr id="15366" name="Picture 2055" descr="色条 拷贝"/>
          <p:cNvPicPr>
            <a:picLocks noChangeAspect="1" noChangeArrowheads="1"/>
          </p:cNvPicPr>
          <p:nvPr/>
        </p:nvPicPr>
        <p:blipFill>
          <a:blip r:embed="rId3"/>
          <a:srcRect/>
          <a:stretch>
            <a:fillRect/>
          </a:stretch>
        </p:blipFill>
        <p:spPr bwMode="auto">
          <a:xfrm>
            <a:off x="0" y="1578769"/>
            <a:ext cx="9144000" cy="3700462"/>
          </a:xfrm>
          <a:prstGeom prst="rect">
            <a:avLst/>
          </a:prstGeom>
          <a:noFill/>
          <a:ln w="9525">
            <a:noFill/>
            <a:miter lim="800000"/>
            <a:headEnd/>
            <a:tailEnd/>
          </a:ln>
        </p:spPr>
      </p:pic>
      <p:sp>
        <p:nvSpPr>
          <p:cNvPr id="15367" name="标题 3"/>
          <p:cNvSpPr>
            <a:spLocks/>
          </p:cNvSpPr>
          <p:nvPr/>
        </p:nvSpPr>
        <p:spPr bwMode="auto">
          <a:xfrm>
            <a:off x="250825" y="2771204"/>
            <a:ext cx="8604250" cy="1008509"/>
          </a:xfrm>
          <a:prstGeom prst="rect">
            <a:avLst/>
          </a:prstGeom>
          <a:noFill/>
          <a:ln w="9525">
            <a:noFill/>
            <a:miter lim="800000"/>
            <a:headEnd/>
            <a:tailEnd/>
          </a:ln>
        </p:spPr>
        <p:txBody>
          <a:bodyPr lIns="0" tIns="0" rIns="0" bIns="0"/>
          <a:lstStyle/>
          <a:p>
            <a:pPr algn="ctr" eaLnBrk="0" hangingPunct="0">
              <a:lnSpc>
                <a:spcPct val="115000"/>
              </a:lnSpc>
            </a:pPr>
            <a:r>
              <a:rPr lang="zh-CN" altLang="en-US" sz="5400" b="1" dirty="0" smtClean="0">
                <a:solidFill>
                  <a:schemeClr val="bg1"/>
                </a:solidFill>
                <a:latin typeface="微软雅黑" pitchFamily="34" charset="-122"/>
                <a:ea typeface="微软雅黑" pitchFamily="34" charset="-122"/>
              </a:rPr>
              <a:t>“一信通”</a:t>
            </a:r>
            <a:r>
              <a:rPr lang="zh-CN" altLang="en-US" sz="5400" b="1" dirty="0">
                <a:solidFill>
                  <a:schemeClr val="bg1"/>
                </a:solidFill>
                <a:latin typeface="微软雅黑" pitchFamily="34" charset="-122"/>
                <a:ea typeface="微软雅黑" pitchFamily="34" charset="-122"/>
              </a:rPr>
              <a:t>介绍</a:t>
            </a:r>
            <a:endParaRPr lang="zh-CN" altLang="en-US" sz="5400" b="1" dirty="0">
              <a:solidFill>
                <a:schemeClr val="bg1"/>
              </a:solidFill>
              <a:latin typeface="微软雅黑" pitchFamily="34" charset="-122"/>
              <a:ea typeface="微软雅黑" pitchFamily="34" charset="-122"/>
            </a:endParaRPr>
          </a:p>
        </p:txBody>
      </p:sp>
      <p:pic>
        <p:nvPicPr>
          <p:cNvPr id="15368" name="Picture 9"/>
          <p:cNvPicPr>
            <a:picLocks noChangeAspect="1" noChangeArrowheads="1"/>
          </p:cNvPicPr>
          <p:nvPr/>
        </p:nvPicPr>
        <p:blipFill>
          <a:blip r:embed="rId4"/>
          <a:srcRect l="10513" t="10342" r="12415" b="6898"/>
          <a:stretch>
            <a:fillRect/>
          </a:stretch>
        </p:blipFill>
        <p:spPr bwMode="auto">
          <a:xfrm>
            <a:off x="7410450" y="260350"/>
            <a:ext cx="1482725" cy="1081088"/>
          </a:xfrm>
          <a:prstGeom prst="rect">
            <a:avLst/>
          </a:prstGeom>
          <a:noFill/>
          <a:ln w="12700" algn="ctr">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0" y="0"/>
            <a:ext cx="9144000" cy="1155622"/>
          </a:xfrm>
          <a:prstGeom prst="rect">
            <a:avLst/>
          </a:prstGeom>
          <a:noFill/>
          <a:ln w="9525">
            <a:noFill/>
            <a:miter lim="800000"/>
            <a:headEnd/>
            <a:tailEnd/>
          </a:ln>
          <a:effectLst/>
        </p:spPr>
      </p:pic>
      <p:sp>
        <p:nvSpPr>
          <p:cNvPr id="7" name="灯片编号占位符 1"/>
          <p:cNvSpPr>
            <a:spLocks noGrp="1"/>
          </p:cNvSpPr>
          <p:nvPr>
            <p:ph type="sldNum" sz="quarter" idx="10"/>
          </p:nvPr>
        </p:nvSpPr>
        <p:spPr/>
        <p:txBody>
          <a:bodyPr/>
          <a:lstStyle/>
          <a:p>
            <a:pPr>
              <a:defRPr/>
            </a:pPr>
            <a:fld id="{6F2ED5D0-5C32-4E56-835A-8CB1112C0DF4}" type="slidenum">
              <a:rPr lang="en-US" altLang="zh-CN" smtClean="0"/>
              <a:pPr>
                <a:defRPr/>
              </a:pPr>
              <a:t>10</a:t>
            </a:fld>
            <a:endParaRPr lang="en-US" altLang="zh-CN" dirty="0"/>
          </a:p>
        </p:txBody>
      </p:sp>
      <p:sp>
        <p:nvSpPr>
          <p:cNvPr id="4" name="TextBox 3"/>
          <p:cNvSpPr txBox="1"/>
          <p:nvPr/>
        </p:nvSpPr>
        <p:spPr>
          <a:xfrm>
            <a:off x="1142976" y="571480"/>
            <a:ext cx="5643602" cy="584775"/>
          </a:xfrm>
          <a:prstGeom prst="rect">
            <a:avLst/>
          </a:prstGeom>
          <a:noFill/>
        </p:spPr>
        <p:txBody>
          <a:bodyPr wrap="square" rtlCol="0">
            <a:spAutoFit/>
          </a:bodyPr>
          <a:lstStyle/>
          <a:p>
            <a:r>
              <a:rPr lang="zh-CN" altLang="en-US" sz="3200" b="1" dirty="0" smtClean="0"/>
              <a:t>配图解说</a:t>
            </a:r>
            <a:r>
              <a:rPr lang="zh-CN" altLang="en-US" sz="2000" b="1" dirty="0" smtClean="0"/>
              <a:t>：</a:t>
            </a:r>
            <a:r>
              <a:rPr lang="zh-CN" altLang="en-US" sz="2000" dirty="0" smtClean="0"/>
              <a:t>企业客户应用案例－汽车行业</a:t>
            </a:r>
            <a:endParaRPr lang="zh-CN" altLang="en-US" sz="2000" b="1" dirty="0"/>
          </a:p>
        </p:txBody>
      </p:sp>
      <p:pic>
        <p:nvPicPr>
          <p:cNvPr id="5" name="Picture 7"/>
          <p:cNvPicPr>
            <a:picLocks noChangeAspect="1" noChangeArrowheads="1"/>
          </p:cNvPicPr>
          <p:nvPr/>
        </p:nvPicPr>
        <p:blipFill>
          <a:blip r:embed="rId4"/>
          <a:srcRect/>
          <a:stretch>
            <a:fillRect/>
          </a:stretch>
        </p:blipFill>
        <p:spPr bwMode="auto">
          <a:xfrm>
            <a:off x="630229" y="1235060"/>
            <a:ext cx="2216150" cy="3238500"/>
          </a:xfrm>
          <a:prstGeom prst="rect">
            <a:avLst/>
          </a:prstGeom>
          <a:noFill/>
          <a:ln w="9525">
            <a:noFill/>
            <a:miter lim="800000"/>
            <a:headEnd/>
            <a:tailEnd/>
          </a:ln>
        </p:spPr>
      </p:pic>
      <p:pic>
        <p:nvPicPr>
          <p:cNvPr id="6" name="Picture 8"/>
          <p:cNvPicPr>
            <a:picLocks noChangeAspect="1" noChangeArrowheads="1"/>
          </p:cNvPicPr>
          <p:nvPr/>
        </p:nvPicPr>
        <p:blipFill>
          <a:blip r:embed="rId5"/>
          <a:srcRect/>
          <a:stretch>
            <a:fillRect/>
          </a:stretch>
        </p:blipFill>
        <p:spPr bwMode="auto">
          <a:xfrm>
            <a:off x="3357554" y="1214422"/>
            <a:ext cx="2271712" cy="3238500"/>
          </a:xfrm>
          <a:prstGeom prst="rect">
            <a:avLst/>
          </a:prstGeom>
          <a:noFill/>
          <a:ln w="9525">
            <a:noFill/>
            <a:miter lim="800000"/>
            <a:headEnd/>
            <a:tailEnd/>
          </a:ln>
        </p:spPr>
      </p:pic>
      <p:pic>
        <p:nvPicPr>
          <p:cNvPr id="8" name="Picture 9"/>
          <p:cNvPicPr>
            <a:picLocks noChangeAspect="1" noChangeArrowheads="1"/>
          </p:cNvPicPr>
          <p:nvPr/>
        </p:nvPicPr>
        <p:blipFill>
          <a:blip r:embed="rId6"/>
          <a:srcRect/>
          <a:stretch>
            <a:fillRect/>
          </a:stretch>
        </p:blipFill>
        <p:spPr bwMode="auto">
          <a:xfrm>
            <a:off x="6115041" y="1206485"/>
            <a:ext cx="2255838" cy="3238500"/>
          </a:xfrm>
          <a:prstGeom prst="rect">
            <a:avLst/>
          </a:prstGeom>
          <a:noFill/>
          <a:ln w="9525">
            <a:noFill/>
            <a:miter lim="800000"/>
            <a:headEnd/>
            <a:tailEnd/>
          </a:ln>
        </p:spPr>
      </p:pic>
      <p:sp>
        <p:nvSpPr>
          <p:cNvPr id="9" name="矩形 8"/>
          <p:cNvSpPr/>
          <p:nvPr/>
        </p:nvSpPr>
        <p:spPr>
          <a:xfrm>
            <a:off x="642910" y="4786322"/>
            <a:ext cx="7929618" cy="1754326"/>
          </a:xfrm>
          <a:prstGeom prst="rect">
            <a:avLst/>
          </a:prstGeom>
        </p:spPr>
        <p:txBody>
          <a:bodyPr wrap="square">
            <a:spAutoFit/>
          </a:bodyPr>
          <a:lstStyle/>
          <a:p>
            <a:r>
              <a:rPr lang="en-US" altLang="zh-CN" dirty="0" smtClean="0"/>
              <a:t>1</a:t>
            </a:r>
            <a:r>
              <a:rPr lang="zh-CN" altLang="en-US" dirty="0" smtClean="0"/>
              <a:t>）向</a:t>
            </a:r>
            <a:r>
              <a:rPr lang="en-US" altLang="zh-CN" dirty="0" smtClean="0"/>
              <a:t>4S</a:t>
            </a:r>
            <a:r>
              <a:rPr lang="zh-CN" altLang="en-US" dirty="0" smtClean="0"/>
              <a:t>店会员客户推介新车、预约试驾、优惠活动信息。</a:t>
            </a:r>
          </a:p>
          <a:p>
            <a:r>
              <a:rPr lang="en-US" altLang="zh-CN" dirty="0" smtClean="0"/>
              <a:t>2</a:t>
            </a:r>
            <a:r>
              <a:rPr lang="zh-CN" altLang="en-US" dirty="0" smtClean="0"/>
              <a:t>）向</a:t>
            </a:r>
            <a:r>
              <a:rPr lang="en-US" altLang="zh-CN" dirty="0" smtClean="0"/>
              <a:t>4S</a:t>
            </a:r>
            <a:r>
              <a:rPr lang="zh-CN" altLang="en-US" dirty="0" smtClean="0"/>
              <a:t>店会员进行满意度调查，提升服务质量。</a:t>
            </a:r>
          </a:p>
          <a:p>
            <a:r>
              <a:rPr lang="en-US" altLang="zh-CN" dirty="0" smtClean="0"/>
              <a:t>3</a:t>
            </a:r>
            <a:r>
              <a:rPr lang="zh-CN" altLang="en-US" dirty="0" smtClean="0"/>
              <a:t>）组织车友活动，通过</a:t>
            </a:r>
            <a:r>
              <a:rPr lang="en-US" altLang="zh-CN" dirty="0" smtClean="0"/>
              <a:t>e</a:t>
            </a:r>
            <a:r>
              <a:rPr lang="zh-CN" altLang="en-US" dirty="0" smtClean="0"/>
              <a:t>信组织活动，将相关行程安排、活动细则等信息通过</a:t>
            </a:r>
            <a:r>
              <a:rPr lang="en-US" altLang="zh-CN" dirty="0" smtClean="0"/>
              <a:t>e</a:t>
            </a:r>
            <a:r>
              <a:rPr lang="zh-CN" altLang="en-US" dirty="0" smtClean="0"/>
              <a:t>信发送给车友会员</a:t>
            </a:r>
          </a:p>
          <a:p>
            <a:r>
              <a:rPr lang="en-US" altLang="zh-CN" dirty="0" smtClean="0"/>
              <a:t>4</a:t>
            </a:r>
            <a:r>
              <a:rPr lang="zh-CN" altLang="en-US" dirty="0" smtClean="0"/>
              <a:t>）向</a:t>
            </a:r>
            <a:r>
              <a:rPr lang="en-US" altLang="zh-CN" dirty="0" smtClean="0"/>
              <a:t>4S</a:t>
            </a:r>
            <a:r>
              <a:rPr lang="zh-CN" altLang="en-US" dirty="0" smtClean="0"/>
              <a:t>店会员通过</a:t>
            </a:r>
            <a:r>
              <a:rPr lang="en-US" altLang="zh-CN" dirty="0" smtClean="0"/>
              <a:t>e</a:t>
            </a:r>
            <a:r>
              <a:rPr lang="zh-CN" altLang="en-US" dirty="0" smtClean="0"/>
              <a:t>信发布最新保养活动信息和保养服务项目和报价，同时在线预约维修保养。</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0" y="0"/>
            <a:ext cx="9144000" cy="1155622"/>
          </a:xfrm>
          <a:prstGeom prst="rect">
            <a:avLst/>
          </a:prstGeom>
          <a:noFill/>
          <a:ln w="9525">
            <a:noFill/>
            <a:miter lim="800000"/>
            <a:headEnd/>
            <a:tailEnd/>
          </a:ln>
          <a:effectLst/>
        </p:spPr>
      </p:pic>
      <p:sp>
        <p:nvSpPr>
          <p:cNvPr id="7" name="灯片编号占位符 1"/>
          <p:cNvSpPr>
            <a:spLocks noGrp="1"/>
          </p:cNvSpPr>
          <p:nvPr>
            <p:ph type="sldNum" sz="quarter" idx="10"/>
          </p:nvPr>
        </p:nvSpPr>
        <p:spPr/>
        <p:txBody>
          <a:bodyPr/>
          <a:lstStyle/>
          <a:p>
            <a:pPr>
              <a:defRPr/>
            </a:pPr>
            <a:fld id="{6F2ED5D0-5C32-4E56-835A-8CB1112C0DF4}" type="slidenum">
              <a:rPr lang="en-US" altLang="zh-CN" smtClean="0"/>
              <a:pPr>
                <a:defRPr/>
              </a:pPr>
              <a:t>11</a:t>
            </a:fld>
            <a:endParaRPr lang="en-US" altLang="zh-CN" dirty="0"/>
          </a:p>
        </p:txBody>
      </p:sp>
      <p:pic>
        <p:nvPicPr>
          <p:cNvPr id="4" name="Picture 2"/>
          <p:cNvPicPr>
            <a:picLocks noChangeAspect="1" noChangeArrowheads="1"/>
          </p:cNvPicPr>
          <p:nvPr/>
        </p:nvPicPr>
        <p:blipFill>
          <a:blip r:embed="rId4"/>
          <a:srcRect/>
          <a:stretch>
            <a:fillRect/>
          </a:stretch>
        </p:blipFill>
        <p:spPr bwMode="auto">
          <a:xfrm>
            <a:off x="482591" y="1436674"/>
            <a:ext cx="2166775" cy="3233759"/>
          </a:xfrm>
          <a:prstGeom prst="rect">
            <a:avLst/>
          </a:prstGeom>
          <a:noFill/>
          <a:ln w="9525">
            <a:noFill/>
            <a:miter lim="800000"/>
            <a:headEnd/>
            <a:tailEnd/>
          </a:ln>
        </p:spPr>
      </p:pic>
      <p:pic>
        <p:nvPicPr>
          <p:cNvPr id="5" name="Picture 3"/>
          <p:cNvPicPr>
            <a:picLocks noChangeAspect="1" noChangeArrowheads="1"/>
          </p:cNvPicPr>
          <p:nvPr/>
        </p:nvPicPr>
        <p:blipFill>
          <a:blip r:embed="rId5"/>
          <a:srcRect/>
          <a:stretch>
            <a:fillRect/>
          </a:stretch>
        </p:blipFill>
        <p:spPr bwMode="auto">
          <a:xfrm>
            <a:off x="3286116" y="1428737"/>
            <a:ext cx="2171055" cy="3233760"/>
          </a:xfrm>
          <a:prstGeom prst="rect">
            <a:avLst/>
          </a:prstGeom>
          <a:noFill/>
          <a:ln w="9525">
            <a:noFill/>
            <a:miter lim="800000"/>
            <a:headEnd/>
            <a:tailEnd/>
          </a:ln>
        </p:spPr>
      </p:pic>
      <p:pic>
        <p:nvPicPr>
          <p:cNvPr id="6" name="Picture 4"/>
          <p:cNvPicPr>
            <a:picLocks noChangeAspect="1" noChangeArrowheads="1"/>
          </p:cNvPicPr>
          <p:nvPr/>
        </p:nvPicPr>
        <p:blipFill>
          <a:blip r:embed="rId6"/>
          <a:srcRect/>
          <a:stretch>
            <a:fillRect/>
          </a:stretch>
        </p:blipFill>
        <p:spPr bwMode="auto">
          <a:xfrm>
            <a:off x="6062654" y="1409687"/>
            <a:ext cx="2161070" cy="3233760"/>
          </a:xfrm>
          <a:prstGeom prst="rect">
            <a:avLst/>
          </a:prstGeom>
          <a:noFill/>
          <a:ln w="9525">
            <a:noFill/>
            <a:miter lim="800000"/>
            <a:headEnd/>
            <a:tailEnd/>
          </a:ln>
        </p:spPr>
      </p:pic>
      <p:sp>
        <p:nvSpPr>
          <p:cNvPr id="8" name="TextBox 7"/>
          <p:cNvSpPr txBox="1"/>
          <p:nvPr/>
        </p:nvSpPr>
        <p:spPr>
          <a:xfrm>
            <a:off x="1142976" y="571480"/>
            <a:ext cx="5643602" cy="584775"/>
          </a:xfrm>
          <a:prstGeom prst="rect">
            <a:avLst/>
          </a:prstGeom>
          <a:noFill/>
        </p:spPr>
        <p:txBody>
          <a:bodyPr wrap="square" rtlCol="0">
            <a:spAutoFit/>
          </a:bodyPr>
          <a:lstStyle/>
          <a:p>
            <a:r>
              <a:rPr lang="zh-CN" altLang="en-US" sz="3200" b="1" dirty="0" smtClean="0"/>
              <a:t>配图解说</a:t>
            </a:r>
            <a:r>
              <a:rPr lang="zh-CN" altLang="en-US" sz="2000" b="1" dirty="0" smtClean="0"/>
              <a:t>：</a:t>
            </a:r>
            <a:r>
              <a:rPr lang="zh-CN" altLang="en-US" sz="2000" dirty="0" smtClean="0"/>
              <a:t>企业客户应用案例－婚纱摄影</a:t>
            </a:r>
            <a:endParaRPr lang="zh-CN" altLang="en-US" sz="2000" b="1" dirty="0"/>
          </a:p>
        </p:txBody>
      </p:sp>
      <p:sp>
        <p:nvSpPr>
          <p:cNvPr id="9" name="矩形 8"/>
          <p:cNvSpPr/>
          <p:nvPr/>
        </p:nvSpPr>
        <p:spPr>
          <a:xfrm>
            <a:off x="571472" y="4857760"/>
            <a:ext cx="7786742" cy="1200329"/>
          </a:xfrm>
          <a:prstGeom prst="rect">
            <a:avLst/>
          </a:prstGeom>
        </p:spPr>
        <p:txBody>
          <a:bodyPr wrap="square">
            <a:spAutoFit/>
          </a:bodyPr>
          <a:lstStyle/>
          <a:p>
            <a:r>
              <a:rPr lang="en-US" altLang="zh-CN" dirty="0" smtClean="0"/>
              <a:t>1</a:t>
            </a:r>
            <a:r>
              <a:rPr lang="zh-CN" altLang="en-US" dirty="0" smtClean="0"/>
              <a:t>）辅助电台到电视广告，通过信息点播（用户发送某关键字到某个接入号，即可收到一条</a:t>
            </a:r>
            <a:r>
              <a:rPr lang="en-US" altLang="zh-CN" dirty="0" smtClean="0"/>
              <a:t>e</a:t>
            </a:r>
            <a:r>
              <a:rPr lang="zh-CN" altLang="en-US" dirty="0" smtClean="0"/>
              <a:t>信），了解影楼作品和促销套餐内容、价格、服务范围等详细信息。</a:t>
            </a:r>
          </a:p>
          <a:p>
            <a:r>
              <a:rPr lang="en-US" altLang="zh-CN" dirty="0" smtClean="0"/>
              <a:t>2</a:t>
            </a:r>
            <a:r>
              <a:rPr lang="zh-CN" altLang="en-US" dirty="0" smtClean="0"/>
              <a:t>）向目标客户发送附有产品宣传的节日</a:t>
            </a:r>
            <a:r>
              <a:rPr lang="en-US" altLang="zh-CN" dirty="0" smtClean="0"/>
              <a:t>/</a:t>
            </a:r>
            <a:r>
              <a:rPr lang="zh-CN" altLang="en-US" dirty="0" smtClean="0"/>
              <a:t>生日</a:t>
            </a:r>
            <a:r>
              <a:rPr lang="en-US" altLang="zh-CN" dirty="0" smtClean="0"/>
              <a:t>/</a:t>
            </a:r>
            <a:r>
              <a:rPr lang="zh-CN" altLang="en-US" dirty="0" smtClean="0"/>
              <a:t>婚庆祝福，发掘潜在的商机。</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0" y="0"/>
            <a:ext cx="9144000" cy="1155622"/>
          </a:xfrm>
          <a:prstGeom prst="rect">
            <a:avLst/>
          </a:prstGeom>
          <a:noFill/>
          <a:ln w="9525">
            <a:noFill/>
            <a:miter lim="800000"/>
            <a:headEnd/>
            <a:tailEnd/>
          </a:ln>
          <a:effectLst/>
        </p:spPr>
      </p:pic>
      <p:sp>
        <p:nvSpPr>
          <p:cNvPr id="204805" name="Rectangle 3"/>
          <p:cNvSpPr>
            <a:spLocks noChangeArrowheads="1"/>
          </p:cNvSpPr>
          <p:nvPr/>
        </p:nvSpPr>
        <p:spPr bwMode="auto">
          <a:xfrm>
            <a:off x="-500098" y="1214422"/>
            <a:ext cx="9144064" cy="1900185"/>
          </a:xfrm>
          <a:prstGeom prst="rect">
            <a:avLst/>
          </a:prstGeom>
          <a:solidFill>
            <a:schemeClr val="bg1">
              <a:alpha val="39999"/>
            </a:schemeClr>
          </a:solidFill>
          <a:ln w="28575" algn="ctr">
            <a:noFill/>
            <a:miter lim="800000"/>
            <a:headEnd/>
            <a:tailEnd/>
          </a:ln>
        </p:spPr>
        <p:txBody>
          <a:bodyPr wrap="square" lIns="89583" tIns="44792" rIns="89583" bIns="44792">
            <a:spAutoFit/>
          </a:bodyPr>
          <a:lstStyle/>
          <a:p>
            <a:pPr marL="636588" lvl="2" defTabSz="895350" eaLnBrk="0" hangingPunct="0">
              <a:lnSpc>
                <a:spcPct val="140000"/>
              </a:lnSpc>
              <a:buClr>
                <a:srgbClr val="CC0000"/>
              </a:buClr>
            </a:pPr>
            <a:r>
              <a:rPr lang="zh-CN" altLang="en-US" sz="1400" dirty="0" smtClean="0">
                <a:ea typeface="微软雅黑" pitchFamily="34" charset="-122"/>
              </a:rPr>
              <a:t>        一信通信息服务平台，提供</a:t>
            </a:r>
            <a:r>
              <a:rPr lang="zh-CN" altLang="en-US" sz="1400" dirty="0" smtClean="0">
                <a:solidFill>
                  <a:schemeClr val="tx1">
                    <a:lumMod val="95000"/>
                    <a:lumOff val="5000"/>
                  </a:schemeClr>
                </a:solidFill>
                <a:latin typeface="微软雅黑" pitchFamily="34" charset="-122"/>
                <a:ea typeface="微软雅黑" pitchFamily="34" charset="-122"/>
                <a:cs typeface="宋体" pitchFamily="2" charset="-122"/>
              </a:rPr>
              <a:t> </a:t>
            </a:r>
            <a:r>
              <a:rPr lang="zh-CN" altLang="en-US" sz="1400" dirty="0" smtClean="0">
                <a:ea typeface="微软雅黑" pitchFamily="34" charset="-122"/>
              </a:rPr>
              <a:t>“</a:t>
            </a:r>
            <a:r>
              <a:rPr lang="en-US" altLang="zh-CN" sz="1400" dirty="0" smtClean="0">
                <a:ea typeface="微软雅黑" pitchFamily="34" charset="-122"/>
              </a:rPr>
              <a:t>e</a:t>
            </a:r>
            <a:r>
              <a:rPr lang="zh-CN" altLang="en-US" sz="1400" dirty="0" smtClean="0">
                <a:ea typeface="微软雅黑" pitchFamily="34" charset="-122"/>
              </a:rPr>
              <a:t>信服务”、“定制化</a:t>
            </a:r>
            <a:r>
              <a:rPr lang="en-US" altLang="zh-CN" sz="1400" dirty="0" smtClean="0">
                <a:ea typeface="微软雅黑" pitchFamily="34" charset="-122"/>
              </a:rPr>
              <a:t>APP</a:t>
            </a:r>
            <a:r>
              <a:rPr lang="zh-CN" altLang="en-US" sz="1400" dirty="0" smtClean="0">
                <a:ea typeface="微软雅黑" pitchFamily="34" charset="-122"/>
              </a:rPr>
              <a:t>”、“集团短信”等信息服务产品，高度融合了短信、彩信、网址、电话通信、手机客户端应用等能力，具有</a:t>
            </a:r>
            <a:r>
              <a:rPr lang="zh-CN" altLang="en-US" sz="1400" dirty="0" smtClean="0">
                <a:solidFill>
                  <a:schemeClr val="tx1">
                    <a:lumMod val="95000"/>
                    <a:lumOff val="5000"/>
                  </a:schemeClr>
                </a:solidFill>
                <a:latin typeface="微软雅黑" pitchFamily="34" charset="-122"/>
                <a:ea typeface="微软雅黑" pitchFamily="34" charset="-122"/>
                <a:cs typeface="宋体" pitchFamily="2" charset="-122"/>
              </a:rPr>
              <a:t>强大的交互能力和丰富的展现形式，企业可以进行信息的自主制作、发布、管理及数据收集，有助于中小企业在运营、营销、服务等方面化繁为简，提高精细化营销服务能力，</a:t>
            </a:r>
            <a:r>
              <a:rPr lang="en-US" altLang="zh-CN" sz="1400" dirty="0" smtClean="0">
                <a:solidFill>
                  <a:schemeClr val="tx1">
                    <a:lumMod val="95000"/>
                    <a:lumOff val="5000"/>
                  </a:schemeClr>
                </a:solidFill>
                <a:latin typeface="微软雅黑" pitchFamily="34" charset="-122"/>
                <a:ea typeface="微软雅黑" pitchFamily="34" charset="-122"/>
                <a:cs typeface="宋体" pitchFamily="2" charset="-122"/>
              </a:rPr>
              <a:t> </a:t>
            </a:r>
            <a:r>
              <a:rPr lang="zh-CN" altLang="en-US" sz="1400" dirty="0" smtClean="0">
                <a:solidFill>
                  <a:schemeClr val="tx1">
                    <a:lumMod val="95000"/>
                    <a:lumOff val="5000"/>
                  </a:schemeClr>
                </a:solidFill>
                <a:latin typeface="微软雅黑" pitchFamily="34" charset="-122"/>
                <a:ea typeface="微软雅黑" pitchFamily="34" charset="-122"/>
                <a:cs typeface="宋体" pitchFamily="2" charset="-122"/>
              </a:rPr>
              <a:t>解决信息传递，实现高效互动，全面</a:t>
            </a:r>
            <a:r>
              <a:rPr lang="zh-CN" altLang="en-US" sz="1400" dirty="0" smtClean="0">
                <a:ea typeface="微软雅黑" pitchFamily="34" charset="-122"/>
              </a:rPr>
              <a:t>满足企业的信息化需求。 </a:t>
            </a:r>
          </a:p>
          <a:p>
            <a:pPr marL="636588" lvl="2" defTabSz="895350" eaLnBrk="0" hangingPunct="0">
              <a:lnSpc>
                <a:spcPct val="140000"/>
              </a:lnSpc>
              <a:buClr>
                <a:srgbClr val="CC0000"/>
              </a:buClr>
            </a:pPr>
            <a:r>
              <a:rPr lang="en-US" altLang="zh-CN" sz="1400" b="0" dirty="0" smtClean="0">
                <a:solidFill>
                  <a:srgbClr val="0070C0"/>
                </a:solidFill>
                <a:latin typeface="微软雅黑" pitchFamily="34" charset="-122"/>
                <a:ea typeface="微软雅黑" pitchFamily="34" charset="-122"/>
              </a:rPr>
              <a:t>       </a:t>
            </a:r>
            <a:r>
              <a:rPr lang="zh-CN" altLang="en-US" sz="1400" dirty="0" smtClean="0">
                <a:latin typeface="微软雅黑" pitchFamily="34" charset="-122"/>
                <a:ea typeface="微软雅黑" pitchFamily="34" charset="-122"/>
              </a:rPr>
              <a:t>目前全国已有一万三千多家企业客户，涵盖了各行各业。一信通将在中国中小企业的信息化发展建设中发挥越来越重要的作用。</a:t>
            </a:r>
            <a:endParaRPr lang="zh-CN" altLang="zh-CN" sz="1400" b="0" dirty="0">
              <a:latin typeface="微软雅黑" pitchFamily="34" charset="-122"/>
              <a:ea typeface="微软雅黑" pitchFamily="34" charset="-122"/>
            </a:endParaRPr>
          </a:p>
        </p:txBody>
      </p:sp>
      <p:sp>
        <p:nvSpPr>
          <p:cNvPr id="7" name="灯片编号占位符 1"/>
          <p:cNvSpPr>
            <a:spLocks noGrp="1"/>
          </p:cNvSpPr>
          <p:nvPr>
            <p:ph type="sldNum" sz="quarter" idx="10"/>
          </p:nvPr>
        </p:nvSpPr>
        <p:spPr/>
        <p:txBody>
          <a:bodyPr/>
          <a:lstStyle/>
          <a:p>
            <a:pPr>
              <a:defRPr/>
            </a:pPr>
            <a:fld id="{6F2ED5D0-5C32-4E56-835A-8CB1112C0DF4}" type="slidenum">
              <a:rPr lang="en-US" altLang="zh-CN" smtClean="0"/>
              <a:pPr>
                <a:defRPr/>
              </a:pPr>
              <a:t>2</a:t>
            </a:fld>
            <a:endParaRPr lang="en-US" altLang="zh-CN" dirty="0"/>
          </a:p>
        </p:txBody>
      </p:sp>
      <p:pic>
        <p:nvPicPr>
          <p:cNvPr id="17" name="Picture 3" descr="C:\Users\He Miaohong\Desktop\IMG_0475.PNG"/>
          <p:cNvPicPr>
            <a:picLocks noChangeAspect="1" noChangeArrowheads="1"/>
          </p:cNvPicPr>
          <p:nvPr/>
        </p:nvPicPr>
        <p:blipFill>
          <a:blip r:embed="rId4" cstate="print"/>
          <a:srcRect/>
          <a:stretch>
            <a:fillRect/>
          </a:stretch>
        </p:blipFill>
        <p:spPr bwMode="auto">
          <a:xfrm>
            <a:off x="571472" y="3071810"/>
            <a:ext cx="2381267" cy="3643338"/>
          </a:xfrm>
          <a:prstGeom prst="rect">
            <a:avLst/>
          </a:prstGeom>
          <a:noFill/>
        </p:spPr>
      </p:pic>
      <p:pic>
        <p:nvPicPr>
          <p:cNvPr id="18" name="Picture 2" descr="C:\Users\He Miaohong\Desktop\IMG_0476.PNG"/>
          <p:cNvPicPr>
            <a:picLocks noChangeAspect="1" noChangeArrowheads="1"/>
          </p:cNvPicPr>
          <p:nvPr/>
        </p:nvPicPr>
        <p:blipFill>
          <a:blip r:embed="rId5" cstate="print"/>
          <a:srcRect/>
          <a:stretch>
            <a:fillRect/>
          </a:stretch>
        </p:blipFill>
        <p:spPr bwMode="auto">
          <a:xfrm>
            <a:off x="3333741" y="3071810"/>
            <a:ext cx="2381267" cy="3643338"/>
          </a:xfrm>
          <a:prstGeom prst="rect">
            <a:avLst/>
          </a:prstGeom>
          <a:noFill/>
          <a:ln>
            <a:solidFill>
              <a:schemeClr val="bg2">
                <a:lumMod val="50000"/>
              </a:schemeClr>
            </a:solidFill>
          </a:ln>
        </p:spPr>
      </p:pic>
      <p:pic>
        <p:nvPicPr>
          <p:cNvPr id="1030" name="Picture 6" descr="C:\Documents and Settings\wang\桌面\1.png"/>
          <p:cNvPicPr>
            <a:picLocks noChangeAspect="1" noChangeArrowheads="1"/>
          </p:cNvPicPr>
          <p:nvPr/>
        </p:nvPicPr>
        <p:blipFill>
          <a:blip r:embed="rId6"/>
          <a:srcRect/>
          <a:stretch>
            <a:fillRect/>
          </a:stretch>
        </p:blipFill>
        <p:spPr bwMode="auto">
          <a:xfrm>
            <a:off x="6000760" y="3071810"/>
            <a:ext cx="2286016" cy="3643338"/>
          </a:xfrm>
          <a:prstGeom prst="rect">
            <a:avLst/>
          </a:prstGeom>
          <a:noFill/>
        </p:spPr>
      </p:pic>
      <p:pic>
        <p:nvPicPr>
          <p:cNvPr id="1031" name="Picture 7"/>
          <p:cNvPicPr>
            <a:picLocks noChangeAspect="1" noChangeArrowheads="1"/>
          </p:cNvPicPr>
          <p:nvPr/>
        </p:nvPicPr>
        <p:blipFill>
          <a:blip r:embed="rId7"/>
          <a:srcRect/>
          <a:stretch>
            <a:fillRect/>
          </a:stretch>
        </p:blipFill>
        <p:spPr bwMode="auto">
          <a:xfrm>
            <a:off x="6000760" y="3071810"/>
            <a:ext cx="2286016" cy="142876"/>
          </a:xfrm>
          <a:prstGeom prst="rect">
            <a:avLst/>
          </a:prstGeom>
          <a:noFill/>
          <a:ln w="9525">
            <a:noFill/>
            <a:miter lim="800000"/>
            <a:headEnd/>
            <a:tailEnd/>
          </a:ln>
          <a:effectLst/>
        </p:spPr>
      </p:pic>
      <p:sp>
        <p:nvSpPr>
          <p:cNvPr id="23" name="TextBox 22"/>
          <p:cNvSpPr txBox="1"/>
          <p:nvPr/>
        </p:nvSpPr>
        <p:spPr>
          <a:xfrm>
            <a:off x="1142976" y="571480"/>
            <a:ext cx="2571768" cy="584775"/>
          </a:xfrm>
          <a:prstGeom prst="rect">
            <a:avLst/>
          </a:prstGeom>
          <a:noFill/>
        </p:spPr>
        <p:txBody>
          <a:bodyPr wrap="square" rtlCol="0">
            <a:spAutoFit/>
          </a:bodyPr>
          <a:lstStyle/>
          <a:p>
            <a:r>
              <a:rPr lang="zh-CN" altLang="en-US" sz="3200" b="1" smtClean="0"/>
              <a:t>简介</a:t>
            </a:r>
            <a:endParaRPr lang="zh-CN" altLang="en-US" sz="32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04805"/>
                                        </p:tgtEl>
                                        <p:attrNameLst>
                                          <p:attrName>style.visibility</p:attrName>
                                        </p:attrNameLst>
                                      </p:cBhvr>
                                      <p:to>
                                        <p:strVal val="visible"/>
                                      </p:to>
                                    </p:set>
                                    <p:animEffect transition="in" filter="blinds(horizontal)">
                                      <p:cBhvr>
                                        <p:cTn id="7" dur="500"/>
                                        <p:tgtEl>
                                          <p:spTgt spid="20480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5"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utoShape 13"/>
          <p:cNvSpPr>
            <a:spLocks noChangeArrowheads="1"/>
          </p:cNvSpPr>
          <p:nvPr/>
        </p:nvSpPr>
        <p:spPr bwMode="auto">
          <a:xfrm>
            <a:off x="3000364" y="1571612"/>
            <a:ext cx="3529013" cy="504825"/>
          </a:xfrm>
          <a:prstGeom prst="roundRect">
            <a:avLst>
              <a:gd name="adj" fmla="val 50000"/>
            </a:avLst>
          </a:prstGeom>
          <a:gradFill rotWithShape="1">
            <a:gsLst>
              <a:gs pos="0">
                <a:srgbClr val="969696"/>
              </a:gs>
              <a:gs pos="50000">
                <a:srgbClr val="E3E3E3"/>
              </a:gs>
              <a:gs pos="100000">
                <a:srgbClr val="969696"/>
              </a:gs>
            </a:gsLst>
            <a:lin ang="2700000" scaled="1"/>
          </a:gradFill>
          <a:ln w="12700" algn="ctr">
            <a:solidFill>
              <a:srgbClr val="4D4D4D"/>
            </a:solidFill>
            <a:round/>
            <a:headEnd/>
            <a:tailEnd/>
          </a:ln>
        </p:spPr>
        <p:txBody>
          <a:bodyPr wrap="none" anchor="ctr"/>
          <a:lstStyle/>
          <a:p>
            <a:endParaRPr lang="zh-CN" altLang="zh-CN"/>
          </a:p>
        </p:txBody>
      </p:sp>
      <p:pic>
        <p:nvPicPr>
          <p:cNvPr id="1026" name="Picture 2"/>
          <p:cNvPicPr>
            <a:picLocks noChangeAspect="1" noChangeArrowheads="1"/>
          </p:cNvPicPr>
          <p:nvPr/>
        </p:nvPicPr>
        <p:blipFill>
          <a:blip r:embed="rId3"/>
          <a:srcRect/>
          <a:stretch>
            <a:fillRect/>
          </a:stretch>
        </p:blipFill>
        <p:spPr bwMode="auto">
          <a:xfrm>
            <a:off x="0" y="0"/>
            <a:ext cx="9144000" cy="1155622"/>
          </a:xfrm>
          <a:prstGeom prst="rect">
            <a:avLst/>
          </a:prstGeom>
          <a:noFill/>
        </p:spPr>
      </p:pic>
      <p:sp>
        <p:nvSpPr>
          <p:cNvPr id="7" name="灯片编号占位符 1"/>
          <p:cNvSpPr>
            <a:spLocks noGrp="1"/>
          </p:cNvSpPr>
          <p:nvPr>
            <p:ph type="sldNum" sz="quarter" idx="10"/>
          </p:nvPr>
        </p:nvSpPr>
        <p:spPr/>
        <p:txBody>
          <a:bodyPr/>
          <a:lstStyle/>
          <a:p>
            <a:pPr>
              <a:defRPr/>
            </a:pPr>
            <a:fld id="{6F2ED5D0-5C32-4E56-835A-8CB1112C0DF4}" type="slidenum">
              <a:rPr lang="en-US" altLang="zh-CN" smtClean="0"/>
              <a:pPr>
                <a:defRPr/>
              </a:pPr>
              <a:t>3</a:t>
            </a:fld>
            <a:endParaRPr lang="en-US" altLang="zh-CN" dirty="0"/>
          </a:p>
        </p:txBody>
      </p:sp>
      <p:sp>
        <p:nvSpPr>
          <p:cNvPr id="8" name="TextBox 7"/>
          <p:cNvSpPr txBox="1"/>
          <p:nvPr/>
        </p:nvSpPr>
        <p:spPr>
          <a:xfrm>
            <a:off x="1142976" y="571480"/>
            <a:ext cx="2000264" cy="584775"/>
          </a:xfrm>
          <a:prstGeom prst="rect">
            <a:avLst/>
          </a:prstGeom>
          <a:noFill/>
        </p:spPr>
        <p:txBody>
          <a:bodyPr wrap="square" rtlCol="0">
            <a:spAutoFit/>
          </a:bodyPr>
          <a:lstStyle/>
          <a:p>
            <a:r>
              <a:rPr lang="zh-CN" altLang="en-US" sz="3200" b="1" dirty="0" smtClean="0"/>
              <a:t>产品功能</a:t>
            </a:r>
            <a:endParaRPr lang="zh-CN" altLang="en-US" sz="3200" b="1" dirty="0"/>
          </a:p>
        </p:txBody>
      </p:sp>
      <p:pic>
        <p:nvPicPr>
          <p:cNvPr id="2053" name="Picture 5"/>
          <p:cNvPicPr>
            <a:picLocks noChangeAspect="1" noChangeArrowheads="1"/>
          </p:cNvPicPr>
          <p:nvPr/>
        </p:nvPicPr>
        <p:blipFill>
          <a:blip r:embed="rId4"/>
          <a:srcRect/>
          <a:stretch>
            <a:fillRect/>
          </a:stretch>
        </p:blipFill>
        <p:spPr bwMode="auto">
          <a:xfrm>
            <a:off x="5986493" y="2876563"/>
            <a:ext cx="2943225" cy="2409825"/>
          </a:xfrm>
          <a:prstGeom prst="rect">
            <a:avLst/>
          </a:prstGeom>
          <a:noFill/>
          <a:ln w="9525">
            <a:noFill/>
            <a:miter lim="800000"/>
            <a:headEnd/>
            <a:tailEnd/>
          </a:ln>
          <a:effectLst/>
        </p:spPr>
      </p:pic>
      <p:pic>
        <p:nvPicPr>
          <p:cNvPr id="2054" name="Picture 6"/>
          <p:cNvPicPr>
            <a:picLocks noChangeAspect="1" noChangeArrowheads="1"/>
          </p:cNvPicPr>
          <p:nvPr/>
        </p:nvPicPr>
        <p:blipFill>
          <a:blip r:embed="rId5"/>
          <a:srcRect/>
          <a:stretch>
            <a:fillRect/>
          </a:stretch>
        </p:blipFill>
        <p:spPr bwMode="auto">
          <a:xfrm>
            <a:off x="28788" y="2857496"/>
            <a:ext cx="3257328" cy="2324099"/>
          </a:xfrm>
          <a:prstGeom prst="rect">
            <a:avLst/>
          </a:prstGeom>
          <a:noFill/>
          <a:ln w="9525">
            <a:noFill/>
            <a:miter lim="800000"/>
            <a:headEnd/>
            <a:tailEnd/>
          </a:ln>
          <a:effectLst/>
        </p:spPr>
      </p:pic>
      <p:pic>
        <p:nvPicPr>
          <p:cNvPr id="2055" name="Picture 7"/>
          <p:cNvPicPr>
            <a:picLocks noChangeAspect="1" noChangeArrowheads="1"/>
          </p:cNvPicPr>
          <p:nvPr/>
        </p:nvPicPr>
        <p:blipFill>
          <a:blip r:embed="rId6"/>
          <a:srcRect/>
          <a:stretch>
            <a:fillRect/>
          </a:stretch>
        </p:blipFill>
        <p:spPr bwMode="auto">
          <a:xfrm>
            <a:off x="3286116" y="2857496"/>
            <a:ext cx="2828925" cy="2305050"/>
          </a:xfrm>
          <a:prstGeom prst="rect">
            <a:avLst/>
          </a:prstGeom>
          <a:noFill/>
          <a:ln w="9525">
            <a:noFill/>
            <a:miter lim="800000"/>
            <a:headEnd/>
            <a:tailEnd/>
          </a:ln>
          <a:effectLst/>
        </p:spPr>
      </p:pic>
      <p:pic>
        <p:nvPicPr>
          <p:cNvPr id="2056" name="Picture 8"/>
          <p:cNvPicPr>
            <a:picLocks noChangeAspect="1" noChangeArrowheads="1"/>
          </p:cNvPicPr>
          <p:nvPr/>
        </p:nvPicPr>
        <p:blipFill>
          <a:blip r:embed="rId7"/>
          <a:srcRect/>
          <a:stretch>
            <a:fillRect/>
          </a:stretch>
        </p:blipFill>
        <p:spPr bwMode="auto">
          <a:xfrm>
            <a:off x="1214414" y="2786058"/>
            <a:ext cx="476250" cy="190500"/>
          </a:xfrm>
          <a:prstGeom prst="rect">
            <a:avLst/>
          </a:prstGeom>
          <a:noFill/>
          <a:ln w="9525">
            <a:noFill/>
            <a:miter lim="800000"/>
            <a:headEnd/>
            <a:tailEnd/>
          </a:ln>
          <a:effectLst/>
        </p:spPr>
      </p:pic>
      <p:cxnSp>
        <p:nvCxnSpPr>
          <p:cNvPr id="21" name="直接连接符 20"/>
          <p:cNvCxnSpPr/>
          <p:nvPr/>
        </p:nvCxnSpPr>
        <p:spPr>
          <a:xfrm rot="5400000" flipH="1" flipV="1">
            <a:off x="1036613" y="2678107"/>
            <a:ext cx="642942"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5400000" flipH="1" flipV="1">
            <a:off x="7143768" y="2643182"/>
            <a:ext cx="571504"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357290" y="2357430"/>
            <a:ext cx="607223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5400000" flipH="1" flipV="1">
            <a:off x="4250530" y="2464586"/>
            <a:ext cx="785818" cy="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Rectangle 52"/>
          <p:cNvSpPr>
            <a:spLocks noChangeArrowheads="1"/>
          </p:cNvSpPr>
          <p:nvPr/>
        </p:nvSpPr>
        <p:spPr bwMode="auto">
          <a:xfrm>
            <a:off x="3335350" y="1571612"/>
            <a:ext cx="3022600" cy="434975"/>
          </a:xfrm>
          <a:prstGeom prst="rect">
            <a:avLst/>
          </a:prstGeom>
          <a:noFill/>
          <a:ln w="9525" algn="ctr">
            <a:noFill/>
            <a:miter lim="800000"/>
            <a:headEnd/>
            <a:tailEnd/>
          </a:ln>
          <a:effectLst>
            <a:outerShdw dist="17961" dir="2700000" algn="ctr" rotWithShape="0">
              <a:schemeClr val="bg1"/>
            </a:outerShdw>
          </a:effectLst>
        </p:spPr>
        <p:txBody>
          <a:bodyPr wrap="none" anchor="ctr"/>
          <a:lstStyle/>
          <a:p>
            <a:pPr algn="ctr" latinLnBrk="1">
              <a:defRPr/>
            </a:pPr>
            <a:r>
              <a:rPr kumimoji="1" lang="zh-CN" altLang="en-US" sz="2000" dirty="0">
                <a:solidFill>
                  <a:srgbClr val="00005E"/>
                </a:solidFill>
                <a:latin typeface="HY헤드라인M" pitchFamily="18" charset="-127"/>
                <a:ea typeface="HY헤드라인M" pitchFamily="18" charset="-127"/>
              </a:rPr>
              <a:t>一信通信息服务平台</a:t>
            </a:r>
            <a:endParaRPr kumimoji="1" lang="ko-KR" altLang="en-US" sz="2000" dirty="0">
              <a:solidFill>
                <a:srgbClr val="00005E"/>
              </a:solidFill>
              <a:latin typeface="HY헤드라인M" pitchFamily="18" charset="-127"/>
              <a:ea typeface="HY헤드라인M" pitchFamily="18" charset="-127"/>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0" y="0"/>
            <a:ext cx="9144000" cy="1155622"/>
          </a:xfrm>
          <a:prstGeom prst="rect">
            <a:avLst/>
          </a:prstGeom>
          <a:noFill/>
          <a:ln w="9525">
            <a:noFill/>
            <a:miter lim="800000"/>
            <a:headEnd/>
            <a:tailEnd/>
          </a:ln>
          <a:effectLst/>
        </p:spPr>
      </p:pic>
      <p:sp>
        <p:nvSpPr>
          <p:cNvPr id="7" name="灯片编号占位符 1"/>
          <p:cNvSpPr>
            <a:spLocks noGrp="1"/>
          </p:cNvSpPr>
          <p:nvPr>
            <p:ph type="sldNum" sz="quarter" idx="10"/>
          </p:nvPr>
        </p:nvSpPr>
        <p:spPr/>
        <p:txBody>
          <a:bodyPr/>
          <a:lstStyle/>
          <a:p>
            <a:pPr>
              <a:defRPr/>
            </a:pPr>
            <a:fld id="{6F2ED5D0-5C32-4E56-835A-8CB1112C0DF4}" type="slidenum">
              <a:rPr lang="en-US" altLang="zh-CN" smtClean="0"/>
              <a:pPr>
                <a:defRPr/>
              </a:pPr>
              <a:t>4</a:t>
            </a:fld>
            <a:endParaRPr lang="en-US" altLang="zh-CN" dirty="0"/>
          </a:p>
        </p:txBody>
      </p:sp>
      <p:sp>
        <p:nvSpPr>
          <p:cNvPr id="4" name="TextBox 3"/>
          <p:cNvSpPr txBox="1"/>
          <p:nvPr/>
        </p:nvSpPr>
        <p:spPr>
          <a:xfrm>
            <a:off x="1142976" y="571480"/>
            <a:ext cx="5643602" cy="584775"/>
          </a:xfrm>
          <a:prstGeom prst="rect">
            <a:avLst/>
          </a:prstGeom>
          <a:noFill/>
        </p:spPr>
        <p:txBody>
          <a:bodyPr wrap="square" rtlCol="0">
            <a:spAutoFit/>
          </a:bodyPr>
          <a:lstStyle/>
          <a:p>
            <a:r>
              <a:rPr lang="zh-CN" altLang="en-US" sz="3200" b="1" dirty="0" smtClean="0"/>
              <a:t>配图解说</a:t>
            </a:r>
            <a:r>
              <a:rPr lang="zh-CN" altLang="en-US" sz="2000" b="1" dirty="0" smtClean="0"/>
              <a:t>：</a:t>
            </a:r>
            <a:r>
              <a:rPr lang="zh-CN" altLang="en-US" sz="2000" dirty="0" smtClean="0"/>
              <a:t>企业客户应用案例－企业期刊</a:t>
            </a:r>
            <a:endParaRPr lang="zh-CN" altLang="en-US" sz="2000" b="1" dirty="0"/>
          </a:p>
        </p:txBody>
      </p:sp>
      <p:sp>
        <p:nvSpPr>
          <p:cNvPr id="5" name="Rectangle 2"/>
          <p:cNvSpPr txBox="1">
            <a:spLocks noChangeArrowheads="1"/>
          </p:cNvSpPr>
          <p:nvPr/>
        </p:nvSpPr>
        <p:spPr>
          <a:xfrm>
            <a:off x="285720" y="1214422"/>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2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 name="Rectangle 3"/>
          <p:cNvSpPr txBox="1">
            <a:spLocks noChangeArrowheads="1"/>
          </p:cNvSpPr>
          <p:nvPr/>
        </p:nvSpPr>
        <p:spPr>
          <a:xfrm>
            <a:off x="428596" y="4357694"/>
            <a:ext cx="8229600" cy="2143140"/>
          </a:xfrm>
          <a:prstGeom prst="rect">
            <a:avLst/>
          </a:prstGeom>
        </p:spPr>
        <p:txBody>
          <a:bodyPr vert="horz" lIns="91440" tIns="45720" rIns="91440" bIns="45720" rtlCol="0">
            <a:normAutofit lnSpcReduction="10000"/>
          </a:bodyPr>
          <a:lstStyle/>
          <a:p>
            <a:pPr marL="342900" indent="-342900">
              <a:spcBef>
                <a:spcPct val="20000"/>
              </a:spcBef>
            </a:pPr>
            <a:endParaRPr lang="zh-CN" altLang="en-US" sz="2000" dirty="0" smtClean="0"/>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altLang="zh-CN" sz="2000" b="0" i="0" u="none" strike="noStrike" kern="1200" cap="none" spc="0" normalizeH="0" baseline="0" noProof="0" dirty="0" smtClean="0">
                <a:ln>
                  <a:noFill/>
                </a:ln>
                <a:solidFill>
                  <a:schemeClr val="tx1"/>
                </a:solidFill>
                <a:effectLst/>
                <a:uLnTx/>
                <a:uFillTx/>
                <a:latin typeface="+mn-lt"/>
                <a:ea typeface="+mn-ea"/>
                <a:cs typeface="+mn-cs"/>
              </a:rPr>
              <a:t>1</a:t>
            </a:r>
            <a:r>
              <a:rPr kumimoji="0" lang="zh-CN" altLang="en-US" sz="2000" b="0" i="0" u="none" strike="noStrike" kern="1200" cap="none" spc="0" normalizeH="0" baseline="0" noProof="0" dirty="0" smtClean="0">
                <a:ln>
                  <a:noFill/>
                </a:ln>
                <a:solidFill>
                  <a:schemeClr val="tx1"/>
                </a:solidFill>
                <a:effectLst/>
                <a:uLnTx/>
                <a:uFillTx/>
                <a:latin typeface="+mn-lt"/>
                <a:ea typeface="+mn-ea"/>
                <a:cs typeface="+mn-cs"/>
              </a:rPr>
              <a:t>、</a:t>
            </a:r>
            <a:r>
              <a:rPr kumimoji="0" lang="en-US" altLang="zh-CN" sz="2000" b="0" i="0" u="none" strike="noStrike" kern="1200" cap="none" spc="0" normalizeH="0" baseline="0" noProof="0" dirty="0" smtClean="0">
                <a:ln>
                  <a:noFill/>
                </a:ln>
                <a:solidFill>
                  <a:schemeClr val="tx1"/>
                </a:solidFill>
                <a:effectLst/>
                <a:uLnTx/>
                <a:uFillTx/>
                <a:latin typeface="+mn-lt"/>
                <a:ea typeface="+mn-ea"/>
                <a:cs typeface="+mn-cs"/>
              </a:rPr>
              <a:t>E</a:t>
            </a:r>
            <a:r>
              <a:rPr kumimoji="0" lang="zh-CN" altLang="en-US" sz="2000" b="0" i="0" u="none" strike="noStrike" kern="1200" cap="none" spc="0" normalizeH="0" baseline="0" noProof="0" dirty="0" smtClean="0">
                <a:ln>
                  <a:noFill/>
                </a:ln>
                <a:solidFill>
                  <a:schemeClr val="tx1"/>
                </a:solidFill>
                <a:effectLst/>
                <a:uLnTx/>
                <a:uFillTx/>
                <a:latin typeface="+mn-lt"/>
                <a:ea typeface="+mn-ea"/>
                <a:cs typeface="+mn-cs"/>
              </a:rPr>
              <a:t>信信息承载量大</a:t>
            </a:r>
            <a:endParaRPr kumimoji="0" lang="en-US" altLang="zh-CN"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altLang="zh-CN" sz="2000" b="0" i="0" u="none" strike="noStrike" kern="1200" cap="none" spc="0" normalizeH="0" baseline="0" noProof="0" dirty="0" smtClean="0">
                <a:ln>
                  <a:noFill/>
                </a:ln>
                <a:solidFill>
                  <a:schemeClr val="tx1"/>
                </a:solidFill>
                <a:effectLst/>
                <a:uLnTx/>
                <a:uFillTx/>
                <a:latin typeface="+mn-lt"/>
                <a:ea typeface="+mn-ea"/>
                <a:cs typeface="+mn-cs"/>
              </a:rPr>
              <a:t>2</a:t>
            </a:r>
            <a:r>
              <a:rPr kumimoji="0" lang="zh-CN" altLang="en-US" sz="2000" b="0" i="0" u="none" strike="noStrike" kern="1200" cap="none" spc="0" normalizeH="0" baseline="0" noProof="0" dirty="0" smtClean="0">
                <a:ln>
                  <a:noFill/>
                </a:ln>
                <a:solidFill>
                  <a:schemeClr val="tx1"/>
                </a:solidFill>
                <a:effectLst/>
                <a:uLnTx/>
                <a:uFillTx/>
                <a:latin typeface="+mn-lt"/>
                <a:ea typeface="+mn-ea"/>
                <a:cs typeface="+mn-cs"/>
              </a:rPr>
              <a:t>、自由编辑，灵活应用</a:t>
            </a:r>
            <a:endParaRPr kumimoji="0" lang="en-US" altLang="zh-CN"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en-US" altLang="zh-CN" sz="2000" dirty="0" smtClean="0"/>
              <a:t>3</a:t>
            </a:r>
            <a:r>
              <a:rPr lang="zh-CN" altLang="en-US" sz="2000" dirty="0" smtClean="0"/>
              <a:t>、</a:t>
            </a:r>
            <a:r>
              <a:rPr kumimoji="0" lang="zh-CN" altLang="en-US" sz="2000" b="0" i="0" u="none" strike="noStrike" kern="1200" cap="none" spc="0" normalizeH="0" baseline="0" noProof="0" dirty="0" smtClean="0">
                <a:ln>
                  <a:noFill/>
                </a:ln>
                <a:solidFill>
                  <a:schemeClr val="tx1"/>
                </a:solidFill>
                <a:effectLst/>
                <a:uLnTx/>
                <a:uFillTx/>
                <a:latin typeface="+mn-lt"/>
                <a:ea typeface="+mn-ea"/>
                <a:cs typeface="+mn-cs"/>
              </a:rPr>
              <a:t>图文并茂展现，丰富多彩</a:t>
            </a:r>
            <a:endParaRPr kumimoji="0" lang="en-US" altLang="zh-CN"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en-US" altLang="zh-CN" sz="2000" dirty="0" smtClean="0"/>
              <a:t>4</a:t>
            </a:r>
            <a:r>
              <a:rPr lang="zh-CN" altLang="en-US" sz="2000" dirty="0" smtClean="0"/>
              <a:t>、</a:t>
            </a:r>
            <a:r>
              <a:rPr kumimoji="0" lang="zh-CN" altLang="en-US" sz="2000" b="0" i="0" u="none" strike="noStrike" kern="1200" cap="none" spc="0" normalizeH="0" baseline="0" noProof="0" dirty="0" smtClean="0">
                <a:ln>
                  <a:noFill/>
                </a:ln>
                <a:solidFill>
                  <a:schemeClr val="tx1"/>
                </a:solidFill>
                <a:effectLst/>
                <a:uLnTx/>
                <a:uFillTx/>
                <a:latin typeface="+mn-lt"/>
                <a:ea typeface="+mn-ea"/>
                <a:cs typeface="+mn-cs"/>
              </a:rPr>
              <a:t>取代传统纸质报刊，可节省印刷、物流等成本</a:t>
            </a:r>
            <a:endParaRPr kumimoji="0" lang="en-US" altLang="zh-CN"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en-US" altLang="zh-CN" sz="2000" dirty="0" smtClean="0"/>
              <a:t>5</a:t>
            </a:r>
            <a:r>
              <a:rPr lang="zh-CN" altLang="en-US" sz="2000" dirty="0" smtClean="0"/>
              <a:t>、</a:t>
            </a:r>
            <a:r>
              <a:rPr kumimoji="0" lang="zh-CN" altLang="en-US" sz="2000" b="0" i="0" u="none" strike="noStrike" kern="1200" cap="none" spc="0" normalizeH="0" baseline="0" noProof="0" dirty="0" smtClean="0">
                <a:ln>
                  <a:noFill/>
                </a:ln>
                <a:solidFill>
                  <a:schemeClr val="tx1"/>
                </a:solidFill>
                <a:effectLst/>
                <a:uLnTx/>
                <a:uFillTx/>
                <a:latin typeface="+mn-lt"/>
                <a:ea typeface="+mn-ea"/>
                <a:cs typeface="+mn-cs"/>
              </a:rPr>
              <a:t>客户可以随时随地查看期刊，显著提高客户参与度。</a:t>
            </a:r>
            <a:endParaRPr kumimoji="0" lang="en-US" altLang="zh-CN" sz="20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8" name="Picture 60"/>
          <p:cNvPicPr>
            <a:picLocks noChangeAspect="1" noChangeArrowheads="1"/>
          </p:cNvPicPr>
          <p:nvPr/>
        </p:nvPicPr>
        <p:blipFill>
          <a:blip r:embed="rId4"/>
          <a:srcRect/>
          <a:stretch>
            <a:fillRect/>
          </a:stretch>
        </p:blipFill>
        <p:spPr bwMode="auto">
          <a:xfrm>
            <a:off x="500034" y="1428736"/>
            <a:ext cx="1857388" cy="3096101"/>
          </a:xfrm>
          <a:prstGeom prst="rect">
            <a:avLst/>
          </a:prstGeom>
          <a:noFill/>
          <a:ln w="9525">
            <a:solidFill>
              <a:schemeClr val="tx1"/>
            </a:solidFill>
            <a:miter lim="800000"/>
            <a:headEnd/>
            <a:tailEnd/>
          </a:ln>
        </p:spPr>
      </p:pic>
      <p:pic>
        <p:nvPicPr>
          <p:cNvPr id="9" name="Picture 61"/>
          <p:cNvPicPr>
            <a:picLocks noChangeAspect="1" noChangeArrowheads="1"/>
          </p:cNvPicPr>
          <p:nvPr/>
        </p:nvPicPr>
        <p:blipFill>
          <a:blip r:embed="rId5"/>
          <a:srcRect/>
          <a:stretch>
            <a:fillRect/>
          </a:stretch>
        </p:blipFill>
        <p:spPr bwMode="auto">
          <a:xfrm>
            <a:off x="3143240" y="1428736"/>
            <a:ext cx="1928826" cy="3128311"/>
          </a:xfrm>
          <a:prstGeom prst="rect">
            <a:avLst/>
          </a:prstGeom>
          <a:noFill/>
          <a:ln w="9525">
            <a:solidFill>
              <a:schemeClr val="tx1"/>
            </a:solidFill>
            <a:miter lim="800000"/>
            <a:headEnd/>
            <a:tailEnd/>
          </a:ln>
        </p:spPr>
      </p:pic>
      <p:pic>
        <p:nvPicPr>
          <p:cNvPr id="10" name="Picture 62"/>
          <p:cNvPicPr>
            <a:picLocks noChangeAspect="1" noChangeArrowheads="1"/>
          </p:cNvPicPr>
          <p:nvPr/>
        </p:nvPicPr>
        <p:blipFill>
          <a:blip r:embed="rId6"/>
          <a:srcRect/>
          <a:stretch>
            <a:fillRect/>
          </a:stretch>
        </p:blipFill>
        <p:spPr bwMode="auto">
          <a:xfrm>
            <a:off x="5929322" y="1428736"/>
            <a:ext cx="1928826" cy="3143272"/>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0" y="0"/>
            <a:ext cx="9144000" cy="1155622"/>
          </a:xfrm>
          <a:prstGeom prst="rect">
            <a:avLst/>
          </a:prstGeom>
          <a:noFill/>
          <a:ln w="9525">
            <a:noFill/>
            <a:miter lim="800000"/>
            <a:headEnd/>
            <a:tailEnd/>
          </a:ln>
          <a:effectLst/>
        </p:spPr>
      </p:pic>
      <p:sp>
        <p:nvSpPr>
          <p:cNvPr id="7" name="灯片编号占位符 1"/>
          <p:cNvSpPr>
            <a:spLocks noGrp="1"/>
          </p:cNvSpPr>
          <p:nvPr>
            <p:ph type="sldNum" sz="quarter" idx="10"/>
          </p:nvPr>
        </p:nvSpPr>
        <p:spPr/>
        <p:txBody>
          <a:bodyPr/>
          <a:lstStyle/>
          <a:p>
            <a:pPr>
              <a:defRPr/>
            </a:pPr>
            <a:fld id="{6F2ED5D0-5C32-4E56-835A-8CB1112C0DF4}" type="slidenum">
              <a:rPr lang="en-US" altLang="zh-CN" smtClean="0"/>
              <a:pPr>
                <a:defRPr/>
              </a:pPr>
              <a:t>5</a:t>
            </a:fld>
            <a:endParaRPr lang="en-US" altLang="zh-CN" dirty="0"/>
          </a:p>
        </p:txBody>
      </p:sp>
      <p:sp>
        <p:nvSpPr>
          <p:cNvPr id="4" name="TextBox 3"/>
          <p:cNvSpPr txBox="1"/>
          <p:nvPr/>
        </p:nvSpPr>
        <p:spPr>
          <a:xfrm>
            <a:off x="1142976" y="571480"/>
            <a:ext cx="5643602" cy="584775"/>
          </a:xfrm>
          <a:prstGeom prst="rect">
            <a:avLst/>
          </a:prstGeom>
          <a:noFill/>
        </p:spPr>
        <p:txBody>
          <a:bodyPr wrap="square" rtlCol="0">
            <a:spAutoFit/>
          </a:bodyPr>
          <a:lstStyle/>
          <a:p>
            <a:r>
              <a:rPr lang="zh-CN" altLang="en-US" sz="3200" b="1" dirty="0" smtClean="0"/>
              <a:t>配图解说</a:t>
            </a:r>
            <a:r>
              <a:rPr lang="zh-CN" altLang="en-US" sz="2000" b="1" dirty="0" smtClean="0"/>
              <a:t>：</a:t>
            </a:r>
            <a:r>
              <a:rPr lang="zh-CN" altLang="en-US" sz="2000" dirty="0" smtClean="0"/>
              <a:t>企业客户应用案例－会议服务</a:t>
            </a:r>
            <a:endParaRPr lang="zh-CN" altLang="en-US" sz="2000" b="1" dirty="0"/>
          </a:p>
        </p:txBody>
      </p:sp>
      <p:pic>
        <p:nvPicPr>
          <p:cNvPr id="5" name="Picture 2"/>
          <p:cNvPicPr>
            <a:picLocks noChangeAspect="1" noChangeArrowheads="1"/>
          </p:cNvPicPr>
          <p:nvPr/>
        </p:nvPicPr>
        <p:blipFill>
          <a:blip r:embed="rId4"/>
          <a:srcRect/>
          <a:stretch>
            <a:fillRect/>
          </a:stretch>
        </p:blipFill>
        <p:spPr bwMode="auto">
          <a:xfrm>
            <a:off x="571472" y="1428735"/>
            <a:ext cx="2207075" cy="3441823"/>
          </a:xfrm>
          <a:prstGeom prst="rect">
            <a:avLst/>
          </a:prstGeom>
          <a:noFill/>
          <a:ln w="9525">
            <a:noFill/>
            <a:miter lim="800000"/>
            <a:headEnd/>
            <a:tailEnd/>
          </a:ln>
        </p:spPr>
      </p:pic>
      <p:pic>
        <p:nvPicPr>
          <p:cNvPr id="6" name="Picture 3"/>
          <p:cNvPicPr>
            <a:picLocks noChangeAspect="1" noChangeArrowheads="1"/>
          </p:cNvPicPr>
          <p:nvPr/>
        </p:nvPicPr>
        <p:blipFill>
          <a:blip r:embed="rId5"/>
          <a:srcRect/>
          <a:stretch>
            <a:fillRect/>
          </a:stretch>
        </p:blipFill>
        <p:spPr bwMode="auto">
          <a:xfrm>
            <a:off x="3157510" y="1428736"/>
            <a:ext cx="2324137" cy="3500877"/>
          </a:xfrm>
          <a:prstGeom prst="rect">
            <a:avLst/>
          </a:prstGeom>
          <a:noFill/>
          <a:ln w="9525">
            <a:noFill/>
            <a:miter lim="800000"/>
            <a:headEnd/>
            <a:tailEnd/>
          </a:ln>
        </p:spPr>
      </p:pic>
      <p:pic>
        <p:nvPicPr>
          <p:cNvPr id="8" name="Picture 4"/>
          <p:cNvPicPr>
            <a:picLocks noChangeAspect="1" noChangeArrowheads="1"/>
          </p:cNvPicPr>
          <p:nvPr/>
        </p:nvPicPr>
        <p:blipFill>
          <a:blip r:embed="rId6"/>
          <a:srcRect/>
          <a:stretch>
            <a:fillRect/>
          </a:stretch>
        </p:blipFill>
        <p:spPr bwMode="auto">
          <a:xfrm>
            <a:off x="5834035" y="1435086"/>
            <a:ext cx="2310896" cy="3494112"/>
          </a:xfrm>
          <a:prstGeom prst="rect">
            <a:avLst/>
          </a:prstGeom>
          <a:noFill/>
          <a:ln w="9525">
            <a:noFill/>
            <a:miter lim="800000"/>
            <a:headEnd/>
            <a:tailEnd/>
          </a:ln>
        </p:spPr>
      </p:pic>
      <p:sp>
        <p:nvSpPr>
          <p:cNvPr id="9" name="矩形 8"/>
          <p:cNvSpPr/>
          <p:nvPr/>
        </p:nvSpPr>
        <p:spPr>
          <a:xfrm>
            <a:off x="642910" y="5086191"/>
            <a:ext cx="7358114" cy="1200329"/>
          </a:xfrm>
          <a:prstGeom prst="rect">
            <a:avLst/>
          </a:prstGeom>
        </p:spPr>
        <p:txBody>
          <a:bodyPr wrap="square">
            <a:spAutoFit/>
          </a:bodyPr>
          <a:lstStyle/>
          <a:p>
            <a:r>
              <a:rPr lang="zh-CN" altLang="en-US" dirty="0" smtClean="0"/>
              <a:t>通过</a:t>
            </a:r>
            <a:r>
              <a:rPr lang="en-US" altLang="zh-CN" dirty="0" smtClean="0"/>
              <a:t>e</a:t>
            </a:r>
            <a:r>
              <a:rPr lang="zh-CN" altLang="en-US" dirty="0" smtClean="0"/>
              <a:t>信可将会议议程、会议地点、会议时间、行车路线、参会人员以及会议天气这六个模块信息进行图文并茂的表达，同时能及时了解与会者是否查看到</a:t>
            </a:r>
            <a:r>
              <a:rPr lang="en-US" altLang="zh-CN" dirty="0" smtClean="0"/>
              <a:t>E</a:t>
            </a:r>
            <a:r>
              <a:rPr lang="zh-CN" altLang="en-US" dirty="0" smtClean="0"/>
              <a:t>信（数据留痕功能）。达到无纸化会议的要求，便捷与会人员随时获取会议相关资料。</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0" y="0"/>
            <a:ext cx="9144000" cy="1155622"/>
          </a:xfrm>
          <a:prstGeom prst="rect">
            <a:avLst/>
          </a:prstGeom>
          <a:noFill/>
          <a:ln w="9525">
            <a:noFill/>
            <a:miter lim="800000"/>
            <a:headEnd/>
            <a:tailEnd/>
          </a:ln>
          <a:effectLst/>
        </p:spPr>
      </p:pic>
      <p:sp>
        <p:nvSpPr>
          <p:cNvPr id="7" name="灯片编号占位符 1"/>
          <p:cNvSpPr>
            <a:spLocks noGrp="1"/>
          </p:cNvSpPr>
          <p:nvPr>
            <p:ph type="sldNum" sz="quarter" idx="10"/>
          </p:nvPr>
        </p:nvSpPr>
        <p:spPr/>
        <p:txBody>
          <a:bodyPr/>
          <a:lstStyle/>
          <a:p>
            <a:pPr>
              <a:defRPr/>
            </a:pPr>
            <a:fld id="{6F2ED5D0-5C32-4E56-835A-8CB1112C0DF4}" type="slidenum">
              <a:rPr lang="en-US" altLang="zh-CN" smtClean="0"/>
              <a:pPr>
                <a:defRPr/>
              </a:pPr>
              <a:t>6</a:t>
            </a:fld>
            <a:endParaRPr lang="en-US" altLang="zh-CN" dirty="0"/>
          </a:p>
        </p:txBody>
      </p:sp>
      <p:sp>
        <p:nvSpPr>
          <p:cNvPr id="8" name="TextBox 7"/>
          <p:cNvSpPr txBox="1"/>
          <p:nvPr/>
        </p:nvSpPr>
        <p:spPr>
          <a:xfrm>
            <a:off x="1142976" y="571480"/>
            <a:ext cx="5643602" cy="584775"/>
          </a:xfrm>
          <a:prstGeom prst="rect">
            <a:avLst/>
          </a:prstGeom>
          <a:noFill/>
        </p:spPr>
        <p:txBody>
          <a:bodyPr wrap="square" rtlCol="0">
            <a:spAutoFit/>
          </a:bodyPr>
          <a:lstStyle/>
          <a:p>
            <a:r>
              <a:rPr lang="zh-CN" altLang="en-US" sz="3200" b="1" dirty="0" smtClean="0"/>
              <a:t>配图解说</a:t>
            </a:r>
            <a:r>
              <a:rPr lang="zh-CN" altLang="en-US" sz="2000" b="1" dirty="0" smtClean="0"/>
              <a:t>：</a:t>
            </a:r>
            <a:r>
              <a:rPr lang="zh-CN" altLang="en-US" sz="2000" dirty="0" smtClean="0"/>
              <a:t>企业客户应用案例－产品手册</a:t>
            </a:r>
            <a:endParaRPr lang="zh-CN" altLang="en-US" sz="2000" b="1" dirty="0"/>
          </a:p>
        </p:txBody>
      </p:sp>
      <p:sp>
        <p:nvSpPr>
          <p:cNvPr id="9" name="矩形 8"/>
          <p:cNvSpPr/>
          <p:nvPr/>
        </p:nvSpPr>
        <p:spPr>
          <a:xfrm>
            <a:off x="785786" y="5286388"/>
            <a:ext cx="6532558" cy="646331"/>
          </a:xfrm>
          <a:prstGeom prst="rect">
            <a:avLst/>
          </a:prstGeom>
        </p:spPr>
        <p:txBody>
          <a:bodyPr wrap="none">
            <a:spAutoFit/>
          </a:bodyPr>
          <a:lstStyle/>
          <a:p>
            <a:r>
              <a:rPr lang="zh-CN" altLang="en-US" dirty="0" smtClean="0"/>
              <a:t>通过手机</a:t>
            </a:r>
            <a:r>
              <a:rPr lang="en-US" altLang="zh-CN" dirty="0" smtClean="0"/>
              <a:t>e</a:t>
            </a:r>
            <a:r>
              <a:rPr lang="zh-CN" altLang="en-US" dirty="0" smtClean="0"/>
              <a:t>信向客户展现公司最新产品、资讯新闻，轻松便捷，</a:t>
            </a:r>
            <a:endParaRPr lang="en-US" altLang="zh-CN" dirty="0" smtClean="0"/>
          </a:p>
          <a:p>
            <a:r>
              <a:rPr lang="zh-CN" altLang="en-US" dirty="0" smtClean="0"/>
              <a:t>可一键转发、在线支付、实时互动等。</a:t>
            </a:r>
            <a:endParaRPr lang="zh-CN" altLang="en-US" dirty="0"/>
          </a:p>
        </p:txBody>
      </p:sp>
      <p:pic>
        <p:nvPicPr>
          <p:cNvPr id="10" name="Picture 2"/>
          <p:cNvPicPr>
            <a:picLocks noChangeAspect="1" noChangeArrowheads="1"/>
          </p:cNvPicPr>
          <p:nvPr/>
        </p:nvPicPr>
        <p:blipFill>
          <a:blip r:embed="rId4"/>
          <a:srcRect/>
          <a:stretch>
            <a:fillRect/>
          </a:stretch>
        </p:blipFill>
        <p:spPr bwMode="auto">
          <a:xfrm>
            <a:off x="811205" y="1428735"/>
            <a:ext cx="2259704" cy="3452705"/>
          </a:xfrm>
          <a:prstGeom prst="rect">
            <a:avLst/>
          </a:prstGeom>
          <a:noFill/>
          <a:ln w="9525">
            <a:noFill/>
            <a:miter lim="800000"/>
            <a:headEnd/>
            <a:tailEnd/>
          </a:ln>
        </p:spPr>
      </p:pic>
      <p:pic>
        <p:nvPicPr>
          <p:cNvPr id="11" name="Picture 3"/>
          <p:cNvPicPr>
            <a:picLocks noChangeAspect="1" noChangeArrowheads="1"/>
          </p:cNvPicPr>
          <p:nvPr/>
        </p:nvPicPr>
        <p:blipFill>
          <a:blip r:embed="rId5"/>
          <a:srcRect/>
          <a:stretch>
            <a:fillRect/>
          </a:stretch>
        </p:blipFill>
        <p:spPr bwMode="auto">
          <a:xfrm>
            <a:off x="3571867" y="1428735"/>
            <a:ext cx="2232313" cy="3452705"/>
          </a:xfrm>
          <a:prstGeom prst="rect">
            <a:avLst/>
          </a:prstGeom>
          <a:noFill/>
          <a:ln w="9525">
            <a:noFill/>
            <a:miter lim="800000"/>
            <a:headEnd/>
            <a:tailEnd/>
          </a:ln>
        </p:spPr>
      </p:pic>
      <p:pic>
        <p:nvPicPr>
          <p:cNvPr id="12" name="Picture 4"/>
          <p:cNvPicPr>
            <a:picLocks noChangeAspect="1" noChangeArrowheads="1"/>
          </p:cNvPicPr>
          <p:nvPr/>
        </p:nvPicPr>
        <p:blipFill>
          <a:blip r:embed="rId6"/>
          <a:srcRect/>
          <a:stretch>
            <a:fillRect/>
          </a:stretch>
        </p:blipFill>
        <p:spPr bwMode="auto">
          <a:xfrm>
            <a:off x="6294430" y="1408097"/>
            <a:ext cx="2262747" cy="34496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0" y="0"/>
            <a:ext cx="9144000" cy="1155622"/>
          </a:xfrm>
          <a:prstGeom prst="rect">
            <a:avLst/>
          </a:prstGeom>
          <a:noFill/>
          <a:ln w="9525">
            <a:noFill/>
            <a:miter lim="800000"/>
            <a:headEnd/>
            <a:tailEnd/>
          </a:ln>
          <a:effectLst/>
        </p:spPr>
      </p:pic>
      <p:sp>
        <p:nvSpPr>
          <p:cNvPr id="7" name="灯片编号占位符 1"/>
          <p:cNvSpPr>
            <a:spLocks noGrp="1"/>
          </p:cNvSpPr>
          <p:nvPr>
            <p:ph type="sldNum" sz="quarter" idx="10"/>
          </p:nvPr>
        </p:nvSpPr>
        <p:spPr/>
        <p:txBody>
          <a:bodyPr/>
          <a:lstStyle/>
          <a:p>
            <a:pPr>
              <a:defRPr/>
            </a:pPr>
            <a:fld id="{6F2ED5D0-5C32-4E56-835A-8CB1112C0DF4}" type="slidenum">
              <a:rPr lang="en-US" altLang="zh-CN" smtClean="0"/>
              <a:pPr>
                <a:defRPr/>
              </a:pPr>
              <a:t>7</a:t>
            </a:fld>
            <a:endParaRPr lang="en-US" altLang="zh-CN" dirty="0"/>
          </a:p>
        </p:txBody>
      </p:sp>
      <p:pic>
        <p:nvPicPr>
          <p:cNvPr id="4" name="Picture 2"/>
          <p:cNvPicPr>
            <a:picLocks noChangeAspect="1" noChangeArrowheads="1"/>
          </p:cNvPicPr>
          <p:nvPr/>
        </p:nvPicPr>
        <p:blipFill>
          <a:blip r:embed="rId4"/>
          <a:srcRect/>
          <a:stretch>
            <a:fillRect/>
          </a:stretch>
        </p:blipFill>
        <p:spPr bwMode="auto">
          <a:xfrm>
            <a:off x="477849" y="1385873"/>
            <a:ext cx="2197247" cy="3500462"/>
          </a:xfrm>
          <a:prstGeom prst="rect">
            <a:avLst/>
          </a:prstGeom>
          <a:noFill/>
          <a:ln w="9525">
            <a:solidFill>
              <a:schemeClr val="tx1"/>
            </a:solidFill>
            <a:miter lim="800000"/>
            <a:headEnd/>
            <a:tailEnd/>
          </a:ln>
        </p:spPr>
      </p:pic>
      <p:pic>
        <p:nvPicPr>
          <p:cNvPr id="5" name="Picture 3"/>
          <p:cNvPicPr>
            <a:picLocks noChangeAspect="1" noChangeArrowheads="1"/>
          </p:cNvPicPr>
          <p:nvPr/>
        </p:nvPicPr>
        <p:blipFill>
          <a:blip r:embed="rId5"/>
          <a:srcRect/>
          <a:stretch>
            <a:fillRect/>
          </a:stretch>
        </p:blipFill>
        <p:spPr bwMode="auto">
          <a:xfrm>
            <a:off x="3340113" y="1389048"/>
            <a:ext cx="2214232" cy="3500462"/>
          </a:xfrm>
          <a:prstGeom prst="rect">
            <a:avLst/>
          </a:prstGeom>
          <a:noFill/>
          <a:ln w="9525">
            <a:solidFill>
              <a:schemeClr val="tx1"/>
            </a:solidFill>
            <a:miter lim="800000"/>
            <a:headEnd/>
            <a:tailEnd/>
          </a:ln>
        </p:spPr>
      </p:pic>
      <p:pic>
        <p:nvPicPr>
          <p:cNvPr id="6" name="Picture 4"/>
          <p:cNvPicPr>
            <a:picLocks noChangeAspect="1" noChangeArrowheads="1"/>
          </p:cNvPicPr>
          <p:nvPr/>
        </p:nvPicPr>
        <p:blipFill>
          <a:blip r:embed="rId6"/>
          <a:srcRect/>
          <a:stretch>
            <a:fillRect/>
          </a:stretch>
        </p:blipFill>
        <p:spPr bwMode="auto">
          <a:xfrm>
            <a:off x="6215074" y="1357298"/>
            <a:ext cx="2167909" cy="3500462"/>
          </a:xfrm>
          <a:prstGeom prst="rect">
            <a:avLst/>
          </a:prstGeom>
          <a:noFill/>
          <a:ln w="9525">
            <a:solidFill>
              <a:schemeClr val="tx1"/>
            </a:solidFill>
            <a:miter lim="800000"/>
            <a:headEnd/>
            <a:tailEnd/>
          </a:ln>
        </p:spPr>
      </p:pic>
      <p:sp>
        <p:nvSpPr>
          <p:cNvPr id="8" name="TextBox 7"/>
          <p:cNvSpPr txBox="1"/>
          <p:nvPr/>
        </p:nvSpPr>
        <p:spPr>
          <a:xfrm>
            <a:off x="1142976" y="571480"/>
            <a:ext cx="5643602" cy="584775"/>
          </a:xfrm>
          <a:prstGeom prst="rect">
            <a:avLst/>
          </a:prstGeom>
          <a:noFill/>
        </p:spPr>
        <p:txBody>
          <a:bodyPr wrap="square" rtlCol="0">
            <a:spAutoFit/>
          </a:bodyPr>
          <a:lstStyle/>
          <a:p>
            <a:r>
              <a:rPr lang="zh-CN" altLang="en-US" sz="3200" b="1" dirty="0" smtClean="0"/>
              <a:t>配图解说</a:t>
            </a:r>
            <a:r>
              <a:rPr lang="zh-CN" altLang="en-US" sz="2000" b="1" dirty="0" smtClean="0"/>
              <a:t>：</a:t>
            </a:r>
            <a:r>
              <a:rPr lang="zh-CN" altLang="en-US" sz="2000" dirty="0" smtClean="0"/>
              <a:t>企业客户应用案例－媒体影院</a:t>
            </a:r>
            <a:endParaRPr lang="zh-CN" altLang="en-US" sz="2000" b="1" dirty="0"/>
          </a:p>
        </p:txBody>
      </p:sp>
      <p:sp>
        <p:nvSpPr>
          <p:cNvPr id="9" name="矩形 8"/>
          <p:cNvSpPr/>
          <p:nvPr/>
        </p:nvSpPr>
        <p:spPr>
          <a:xfrm>
            <a:off x="571472" y="5286388"/>
            <a:ext cx="7786742" cy="923330"/>
          </a:xfrm>
          <a:prstGeom prst="rect">
            <a:avLst/>
          </a:prstGeom>
        </p:spPr>
        <p:txBody>
          <a:bodyPr wrap="square">
            <a:spAutoFit/>
          </a:bodyPr>
          <a:lstStyle/>
          <a:p>
            <a:r>
              <a:rPr lang="zh-CN" altLang="en-US" dirty="0" smtClean="0"/>
              <a:t>将电影院最新活动信息、最新影讯等信息通过</a:t>
            </a:r>
            <a:r>
              <a:rPr lang="en-US" altLang="zh-CN" dirty="0" smtClean="0"/>
              <a:t>e</a:t>
            </a:r>
            <a:r>
              <a:rPr lang="zh-CN" altLang="en-US" dirty="0" smtClean="0"/>
              <a:t>信发布到会员手机，会员手机在线了解影院最新的电影讯息，并可在线预约。同时还可以将信息通过</a:t>
            </a:r>
            <a:r>
              <a:rPr lang="en-US" altLang="zh-CN" dirty="0" smtClean="0"/>
              <a:t>e</a:t>
            </a:r>
            <a:r>
              <a:rPr lang="zh-CN" altLang="en-US" dirty="0" smtClean="0"/>
              <a:t>信转发给朋友，帮助电影院拓展宣传。</a:t>
            </a:r>
            <a:endParaRPr lang="zh-CN"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0" y="0"/>
            <a:ext cx="9144000" cy="1155622"/>
          </a:xfrm>
          <a:prstGeom prst="rect">
            <a:avLst/>
          </a:prstGeom>
          <a:noFill/>
          <a:ln w="9525">
            <a:noFill/>
            <a:miter lim="800000"/>
            <a:headEnd/>
            <a:tailEnd/>
          </a:ln>
          <a:effectLst/>
        </p:spPr>
      </p:pic>
      <p:sp>
        <p:nvSpPr>
          <p:cNvPr id="7" name="灯片编号占位符 1"/>
          <p:cNvSpPr>
            <a:spLocks noGrp="1"/>
          </p:cNvSpPr>
          <p:nvPr>
            <p:ph type="sldNum" sz="quarter" idx="10"/>
          </p:nvPr>
        </p:nvSpPr>
        <p:spPr/>
        <p:txBody>
          <a:bodyPr/>
          <a:lstStyle/>
          <a:p>
            <a:pPr>
              <a:defRPr/>
            </a:pPr>
            <a:fld id="{6F2ED5D0-5C32-4E56-835A-8CB1112C0DF4}" type="slidenum">
              <a:rPr lang="en-US" altLang="zh-CN" smtClean="0"/>
              <a:pPr>
                <a:defRPr/>
              </a:pPr>
              <a:t>8</a:t>
            </a:fld>
            <a:endParaRPr lang="en-US" altLang="zh-CN" dirty="0"/>
          </a:p>
        </p:txBody>
      </p:sp>
      <p:sp>
        <p:nvSpPr>
          <p:cNvPr id="4" name="TextBox 3"/>
          <p:cNvSpPr txBox="1"/>
          <p:nvPr/>
        </p:nvSpPr>
        <p:spPr>
          <a:xfrm>
            <a:off x="1142976" y="571480"/>
            <a:ext cx="5643602" cy="584775"/>
          </a:xfrm>
          <a:prstGeom prst="rect">
            <a:avLst/>
          </a:prstGeom>
          <a:noFill/>
        </p:spPr>
        <p:txBody>
          <a:bodyPr wrap="square" rtlCol="0">
            <a:spAutoFit/>
          </a:bodyPr>
          <a:lstStyle/>
          <a:p>
            <a:r>
              <a:rPr lang="zh-CN" altLang="en-US" sz="3200" b="1" dirty="0" smtClean="0"/>
              <a:t>配图解说</a:t>
            </a:r>
            <a:r>
              <a:rPr lang="zh-CN" altLang="en-US" sz="2000" b="1" dirty="0" smtClean="0"/>
              <a:t>：</a:t>
            </a:r>
            <a:r>
              <a:rPr lang="zh-CN" altLang="en-US" sz="2000" dirty="0" smtClean="0"/>
              <a:t>企业客户应用案例－连锁美容</a:t>
            </a:r>
            <a:endParaRPr lang="zh-CN" altLang="en-US" sz="2000" b="1" dirty="0"/>
          </a:p>
        </p:txBody>
      </p:sp>
      <p:pic>
        <p:nvPicPr>
          <p:cNvPr id="5" name="Picture 2"/>
          <p:cNvPicPr>
            <a:picLocks noChangeAspect="1" noChangeArrowheads="1"/>
          </p:cNvPicPr>
          <p:nvPr/>
        </p:nvPicPr>
        <p:blipFill>
          <a:blip r:embed="rId4"/>
          <a:srcRect/>
          <a:stretch>
            <a:fillRect/>
          </a:stretch>
        </p:blipFill>
        <p:spPr bwMode="auto">
          <a:xfrm>
            <a:off x="571492" y="1357298"/>
            <a:ext cx="2105904" cy="3151209"/>
          </a:xfrm>
          <a:prstGeom prst="rect">
            <a:avLst/>
          </a:prstGeom>
          <a:noFill/>
          <a:ln w="9525">
            <a:noFill/>
            <a:miter lim="800000"/>
            <a:headEnd/>
            <a:tailEnd/>
          </a:ln>
        </p:spPr>
      </p:pic>
      <p:pic>
        <p:nvPicPr>
          <p:cNvPr id="6" name="Picture 3"/>
          <p:cNvPicPr>
            <a:picLocks noChangeAspect="1" noChangeArrowheads="1"/>
          </p:cNvPicPr>
          <p:nvPr/>
        </p:nvPicPr>
        <p:blipFill>
          <a:blip r:embed="rId5"/>
          <a:srcRect/>
          <a:stretch>
            <a:fillRect/>
          </a:stretch>
        </p:blipFill>
        <p:spPr bwMode="auto">
          <a:xfrm>
            <a:off x="3357554" y="1357298"/>
            <a:ext cx="2098953" cy="3151209"/>
          </a:xfrm>
          <a:prstGeom prst="rect">
            <a:avLst/>
          </a:prstGeom>
          <a:noFill/>
          <a:ln w="9525">
            <a:noFill/>
            <a:miter lim="800000"/>
            <a:headEnd/>
            <a:tailEnd/>
          </a:ln>
        </p:spPr>
      </p:pic>
      <p:pic>
        <p:nvPicPr>
          <p:cNvPr id="8" name="Picture 4"/>
          <p:cNvPicPr>
            <a:picLocks noChangeAspect="1" noChangeArrowheads="1"/>
          </p:cNvPicPr>
          <p:nvPr/>
        </p:nvPicPr>
        <p:blipFill>
          <a:blip r:embed="rId6"/>
          <a:srcRect/>
          <a:stretch>
            <a:fillRect/>
          </a:stretch>
        </p:blipFill>
        <p:spPr bwMode="auto">
          <a:xfrm>
            <a:off x="6094404" y="1349361"/>
            <a:ext cx="2094782" cy="3151210"/>
          </a:xfrm>
          <a:prstGeom prst="rect">
            <a:avLst/>
          </a:prstGeom>
          <a:noFill/>
          <a:ln w="9525">
            <a:noFill/>
            <a:miter lim="800000"/>
            <a:headEnd/>
            <a:tailEnd/>
          </a:ln>
        </p:spPr>
      </p:pic>
      <p:sp>
        <p:nvSpPr>
          <p:cNvPr id="9" name="矩形 8"/>
          <p:cNvSpPr/>
          <p:nvPr/>
        </p:nvSpPr>
        <p:spPr>
          <a:xfrm>
            <a:off x="642910" y="4929198"/>
            <a:ext cx="7286676" cy="1477328"/>
          </a:xfrm>
          <a:prstGeom prst="rect">
            <a:avLst/>
          </a:prstGeom>
        </p:spPr>
        <p:txBody>
          <a:bodyPr wrap="square">
            <a:spAutoFit/>
          </a:bodyPr>
          <a:lstStyle/>
          <a:p>
            <a:r>
              <a:rPr lang="en-US" altLang="zh-CN" dirty="0" smtClean="0"/>
              <a:t>1</a:t>
            </a:r>
            <a:r>
              <a:rPr lang="zh-CN" altLang="en-US" dirty="0" smtClean="0"/>
              <a:t>）通过</a:t>
            </a:r>
            <a:r>
              <a:rPr lang="en-US" altLang="zh-CN" dirty="0" smtClean="0"/>
              <a:t>e</a:t>
            </a:r>
            <a:r>
              <a:rPr lang="zh-CN" altLang="en-US" dirty="0" smtClean="0"/>
              <a:t>信向会员客户发送各类促销</a:t>
            </a:r>
            <a:r>
              <a:rPr lang="en-US" altLang="zh-CN" dirty="0" smtClean="0"/>
              <a:t>/</a:t>
            </a:r>
            <a:r>
              <a:rPr lang="zh-CN" altLang="en-US" dirty="0" smtClean="0"/>
              <a:t>店庆活动、美容优惠券等推广活动，最新理发师、发型介绍等相关最新资讯。</a:t>
            </a:r>
            <a:endParaRPr lang="en-US" altLang="zh-CN" dirty="0" smtClean="0"/>
          </a:p>
          <a:p>
            <a:endParaRPr lang="zh-CN" altLang="en-US" dirty="0" smtClean="0"/>
          </a:p>
          <a:p>
            <a:r>
              <a:rPr lang="en-US" altLang="zh-CN" dirty="0" smtClean="0"/>
              <a:t>2</a:t>
            </a:r>
            <a:r>
              <a:rPr lang="zh-CN" altLang="en-US" dirty="0" smtClean="0"/>
              <a:t>）定时告知会员所拥有的积分、消费卡余额，同时客户可以在线兑换消费积分，通过积分可以在线兑换某种美容服务或产品。</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0" y="0"/>
            <a:ext cx="9144000" cy="1155622"/>
          </a:xfrm>
          <a:prstGeom prst="rect">
            <a:avLst/>
          </a:prstGeom>
          <a:noFill/>
          <a:ln w="9525">
            <a:noFill/>
            <a:miter lim="800000"/>
            <a:headEnd/>
            <a:tailEnd/>
          </a:ln>
          <a:effectLst/>
        </p:spPr>
      </p:pic>
      <p:sp>
        <p:nvSpPr>
          <p:cNvPr id="7" name="灯片编号占位符 1"/>
          <p:cNvSpPr>
            <a:spLocks noGrp="1"/>
          </p:cNvSpPr>
          <p:nvPr>
            <p:ph type="sldNum" sz="quarter" idx="10"/>
          </p:nvPr>
        </p:nvSpPr>
        <p:spPr/>
        <p:txBody>
          <a:bodyPr/>
          <a:lstStyle/>
          <a:p>
            <a:pPr>
              <a:defRPr/>
            </a:pPr>
            <a:fld id="{6F2ED5D0-5C32-4E56-835A-8CB1112C0DF4}" type="slidenum">
              <a:rPr lang="en-US" altLang="zh-CN" smtClean="0"/>
              <a:pPr>
                <a:defRPr/>
              </a:pPr>
              <a:t>9</a:t>
            </a:fld>
            <a:endParaRPr lang="en-US" altLang="zh-CN" dirty="0"/>
          </a:p>
        </p:txBody>
      </p:sp>
      <p:pic>
        <p:nvPicPr>
          <p:cNvPr id="4" name="Picture 2"/>
          <p:cNvPicPr>
            <a:picLocks noChangeAspect="1" noChangeArrowheads="1"/>
          </p:cNvPicPr>
          <p:nvPr/>
        </p:nvPicPr>
        <p:blipFill>
          <a:blip r:embed="rId4"/>
          <a:srcRect/>
          <a:stretch>
            <a:fillRect/>
          </a:stretch>
        </p:blipFill>
        <p:spPr bwMode="auto">
          <a:xfrm>
            <a:off x="574667" y="1327135"/>
            <a:ext cx="2109454" cy="3344886"/>
          </a:xfrm>
          <a:prstGeom prst="rect">
            <a:avLst/>
          </a:prstGeom>
          <a:noFill/>
          <a:ln w="9525">
            <a:noFill/>
            <a:miter lim="800000"/>
            <a:headEnd/>
            <a:tailEnd/>
          </a:ln>
        </p:spPr>
      </p:pic>
      <p:pic>
        <p:nvPicPr>
          <p:cNvPr id="5" name="Picture 8"/>
          <p:cNvPicPr>
            <a:picLocks noChangeAspect="1" noChangeArrowheads="1"/>
          </p:cNvPicPr>
          <p:nvPr/>
        </p:nvPicPr>
        <p:blipFill>
          <a:blip r:embed="rId5"/>
          <a:srcRect/>
          <a:stretch>
            <a:fillRect/>
          </a:stretch>
        </p:blipFill>
        <p:spPr bwMode="auto">
          <a:xfrm>
            <a:off x="3500430" y="1357298"/>
            <a:ext cx="2092858" cy="3344886"/>
          </a:xfrm>
          <a:prstGeom prst="rect">
            <a:avLst/>
          </a:prstGeom>
          <a:noFill/>
          <a:ln w="9525">
            <a:noFill/>
            <a:miter lim="800000"/>
            <a:headEnd/>
            <a:tailEnd/>
          </a:ln>
        </p:spPr>
      </p:pic>
      <p:pic>
        <p:nvPicPr>
          <p:cNvPr id="6" name="Picture 9"/>
          <p:cNvPicPr>
            <a:picLocks noChangeAspect="1" noChangeArrowheads="1"/>
          </p:cNvPicPr>
          <p:nvPr/>
        </p:nvPicPr>
        <p:blipFill>
          <a:blip r:embed="rId6"/>
          <a:srcRect/>
          <a:stretch>
            <a:fillRect/>
          </a:stretch>
        </p:blipFill>
        <p:spPr bwMode="auto">
          <a:xfrm>
            <a:off x="6353166" y="1369998"/>
            <a:ext cx="2124205" cy="3344886"/>
          </a:xfrm>
          <a:prstGeom prst="rect">
            <a:avLst/>
          </a:prstGeom>
          <a:noFill/>
          <a:ln w="9525">
            <a:noFill/>
            <a:miter lim="800000"/>
            <a:headEnd/>
            <a:tailEnd/>
          </a:ln>
        </p:spPr>
      </p:pic>
      <p:sp>
        <p:nvSpPr>
          <p:cNvPr id="8" name="TextBox 7"/>
          <p:cNvSpPr txBox="1"/>
          <p:nvPr/>
        </p:nvSpPr>
        <p:spPr>
          <a:xfrm>
            <a:off x="1142976" y="571480"/>
            <a:ext cx="5643602" cy="584775"/>
          </a:xfrm>
          <a:prstGeom prst="rect">
            <a:avLst/>
          </a:prstGeom>
          <a:noFill/>
        </p:spPr>
        <p:txBody>
          <a:bodyPr wrap="square" rtlCol="0">
            <a:spAutoFit/>
          </a:bodyPr>
          <a:lstStyle/>
          <a:p>
            <a:r>
              <a:rPr lang="zh-CN" altLang="en-US" sz="3200" b="1" dirty="0" smtClean="0"/>
              <a:t>配图解说</a:t>
            </a:r>
            <a:r>
              <a:rPr lang="zh-CN" altLang="en-US" sz="2000" b="1" dirty="0" smtClean="0"/>
              <a:t>：</a:t>
            </a:r>
            <a:r>
              <a:rPr lang="zh-CN" altLang="en-US" sz="2000" dirty="0" smtClean="0"/>
              <a:t>企业客户应用案例－酒店行业</a:t>
            </a:r>
            <a:endParaRPr lang="zh-CN" altLang="en-US" sz="2000" b="1" dirty="0"/>
          </a:p>
        </p:txBody>
      </p:sp>
      <p:sp>
        <p:nvSpPr>
          <p:cNvPr id="9" name="矩形 8"/>
          <p:cNvSpPr/>
          <p:nvPr/>
        </p:nvSpPr>
        <p:spPr>
          <a:xfrm>
            <a:off x="571472" y="4826675"/>
            <a:ext cx="7929618" cy="2031325"/>
          </a:xfrm>
          <a:prstGeom prst="rect">
            <a:avLst/>
          </a:prstGeom>
        </p:spPr>
        <p:txBody>
          <a:bodyPr wrap="square">
            <a:spAutoFit/>
          </a:bodyPr>
          <a:lstStyle/>
          <a:p>
            <a:r>
              <a:rPr lang="en-US" altLang="zh-CN" dirty="0" smtClean="0"/>
              <a:t>1</a:t>
            </a:r>
            <a:r>
              <a:rPr lang="zh-CN" altLang="en-US" dirty="0" smtClean="0"/>
              <a:t>）预订成功后向预订人发送预定成功提醒，包含地址、地图、房间类型、入住时间、保留期限、联系电话等详细信息，方便入住客人提前了解酒店环境和周边环境。</a:t>
            </a:r>
          </a:p>
          <a:p>
            <a:r>
              <a:rPr lang="zh-CN" altLang="en-US" dirty="0" smtClean="0"/>
              <a:t> </a:t>
            </a:r>
            <a:r>
              <a:rPr lang="en-US" altLang="zh-CN" dirty="0" smtClean="0"/>
              <a:t>2</a:t>
            </a:r>
            <a:r>
              <a:rPr lang="zh-CN" altLang="en-US" dirty="0" smtClean="0"/>
              <a:t>）向入住客人发送温馨的欢迎信息，周边服务信息</a:t>
            </a:r>
            <a:r>
              <a:rPr lang="en-US" altLang="zh-CN" dirty="0" smtClean="0"/>
              <a:t>/</a:t>
            </a:r>
            <a:r>
              <a:rPr lang="zh-CN" altLang="en-US" dirty="0" smtClean="0"/>
              <a:t>退房时间提醒；客人入住期间或者退房以后及时发送离店关怀、服务满意度调查，跟入住客人保持互动。</a:t>
            </a:r>
          </a:p>
          <a:p>
            <a:r>
              <a:rPr lang="en-US" altLang="zh-CN" dirty="0" smtClean="0"/>
              <a:t>3</a:t>
            </a:r>
            <a:r>
              <a:rPr lang="zh-CN" altLang="en-US" dirty="0" smtClean="0"/>
              <a:t>）向入住过酒店非会员客户发送会员招募信息，挖掘会员商机。</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TotalTime>
  <Words>785</Words>
  <Application>Microsoft Office PowerPoint</Application>
  <PresentationFormat>全屏显示(4:3)</PresentationFormat>
  <Paragraphs>57</Paragraphs>
  <Slides>11</Slides>
  <Notes>11</Notes>
  <HiddenSlides>0</HiddenSlides>
  <MMClips>0</MMClips>
  <ScaleCrop>false</ScaleCrop>
  <HeadingPairs>
    <vt:vector size="4" baseType="variant">
      <vt:variant>
        <vt:lpstr>主题</vt:lpstr>
      </vt:variant>
      <vt:variant>
        <vt:i4>1</vt:i4>
      </vt:variant>
      <vt:variant>
        <vt:lpstr>幻灯片标题</vt:lpstr>
      </vt:variant>
      <vt:variant>
        <vt:i4>11</vt:i4>
      </vt:variant>
    </vt:vector>
  </HeadingPairs>
  <TitlesOfParts>
    <vt:vector size="12"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ZhangXin</dc:creator>
  <cp:lastModifiedBy>Jingping Chen(联通甘肃省本部)</cp:lastModifiedBy>
  <cp:revision>49</cp:revision>
  <dcterms:modified xsi:type="dcterms:W3CDTF">2014-07-09T02:55:28Z</dcterms:modified>
</cp:coreProperties>
</file>